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12" r:id="rId3"/>
    <p:sldMasterId id="2147483741" r:id="rId4"/>
    <p:sldMasterId id="2147483772" r:id="rId5"/>
    <p:sldMasterId id="2147483787" r:id="rId6"/>
    <p:sldMasterId id="2147483824" r:id="rId7"/>
    <p:sldMasterId id="2147483841" r:id="rId8"/>
    <p:sldMasterId id="2147483846" r:id="rId9"/>
  </p:sldMasterIdLst>
  <p:notesMasterIdLst>
    <p:notesMasterId r:id="rId30"/>
  </p:notesMasterIdLst>
  <p:sldIdLst>
    <p:sldId id="287" r:id="rId10"/>
    <p:sldId id="298" r:id="rId11"/>
    <p:sldId id="299" r:id="rId12"/>
    <p:sldId id="300" r:id="rId13"/>
    <p:sldId id="301" r:id="rId14"/>
    <p:sldId id="302" r:id="rId15"/>
    <p:sldId id="289" r:id="rId16"/>
    <p:sldId id="297" r:id="rId17"/>
    <p:sldId id="308" r:id="rId18"/>
    <p:sldId id="307" r:id="rId19"/>
    <p:sldId id="296" r:id="rId20"/>
    <p:sldId id="309" r:id="rId21"/>
    <p:sldId id="267" r:id="rId22"/>
    <p:sldId id="280" r:id="rId23"/>
    <p:sldId id="283" r:id="rId24"/>
    <p:sldId id="284" r:id="rId25"/>
    <p:sldId id="312" r:id="rId26"/>
    <p:sldId id="313" r:id="rId27"/>
    <p:sldId id="306"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36EE000-5F12-46A3-9C14-5687A1735A24}">
          <p14:sldIdLst>
            <p14:sldId id="287"/>
          </p14:sldIdLst>
        </p14:section>
        <p14:section name="The Worlds Data" id="{8A785323-56D7-4832-8160-3C30586E47BB}">
          <p14:sldIdLst>
            <p14:sldId id="298"/>
            <p14:sldId id="299"/>
            <p14:sldId id="300"/>
            <p14:sldId id="301"/>
            <p14:sldId id="302"/>
            <p14:sldId id="289"/>
            <p14:sldId id="297"/>
            <p14:sldId id="308"/>
            <p14:sldId id="307"/>
          </p14:sldIdLst>
        </p14:section>
        <p14:section name="Cortana Intelligence" id="{126617FE-3AEA-4553-8999-BFDD3BB32901}">
          <p14:sldIdLst>
            <p14:sldId id="296"/>
            <p14:sldId id="309"/>
            <p14:sldId id="267"/>
            <p14:sldId id="280"/>
          </p14:sldIdLst>
        </p14:section>
        <p14:section name="Cortana Intelligence Demo" id="{7A9B7EA2-7708-436C-9C66-39F483DF1064}">
          <p14:sldIdLst>
            <p14:sldId id="283"/>
          </p14:sldIdLst>
        </p14:section>
        <p14:section name="Twitter Sentiment Orb" id="{CB41FB4B-18BC-458E-89B5-A4888733820A}">
          <p14:sldIdLst/>
        </p14:section>
        <p14:section name="Bringing it all together" id="{F43FB0CF-B4B9-4410-A7BB-823405DD7C39}">
          <p14:sldIdLst>
            <p14:sldId id="284"/>
            <p14:sldId id="312"/>
            <p14:sldId id="313"/>
            <p14:sldId id="30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002050"/>
    <a:srgbClr val="2A8E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5" autoAdjust="0"/>
    <p:restoredTop sz="86535" autoAdjust="0"/>
  </p:normalViewPr>
  <p:slideViewPr>
    <p:cSldViewPr snapToGrid="0">
      <p:cViewPr>
        <p:scale>
          <a:sx n="80" d="100"/>
          <a:sy n="80" d="100"/>
        </p:scale>
        <p:origin x="4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287AB-D208-4C96-A080-5F9E54695110}" type="datetimeFigureOut">
              <a:rPr lang="en-GB" smtClean="0"/>
              <a:t>07/09/2016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48DDF4-3494-4C73-8470-528A0B7BF041}" type="slidenum">
              <a:rPr lang="en-GB" smtClean="0"/>
              <a:t>‹#›</a:t>
            </a:fld>
            <a:endParaRPr lang="en-GB"/>
          </a:p>
        </p:txBody>
      </p:sp>
    </p:spTree>
    <p:extLst>
      <p:ext uri="{BB962C8B-B14F-4D97-AF65-F5344CB8AC3E}">
        <p14:creationId xmlns:p14="http://schemas.microsoft.com/office/powerpoint/2010/main" val="403891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818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BD4BF8E-EAC2-4CEB-BD5F-FC4A5B50442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63265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3738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02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is </a:t>
            </a:r>
            <a:r>
              <a:rPr lang="en-US" sz="1200" kern="1200" dirty="0">
                <a:solidFill>
                  <a:schemeClr val="tx1"/>
                </a:solidFill>
                <a:effectLst/>
                <a:latin typeface="+mn-lt"/>
                <a:ea typeface="+mn-ea"/>
                <a:cs typeface="+mn-cs"/>
              </a:rPr>
              <a:t>Microsoft’s fully managed </a:t>
            </a:r>
            <a:r>
              <a:rPr lang="en-US" sz="1200" b="1" kern="1200" dirty="0">
                <a:solidFill>
                  <a:schemeClr val="tx1"/>
                </a:solidFill>
                <a:effectLst/>
                <a:latin typeface="+mn-lt"/>
                <a:ea typeface="+mn-ea"/>
                <a:cs typeface="+mn-cs"/>
              </a:rPr>
              <a:t>intelligent, big data and advanced analytics</a:t>
            </a:r>
            <a:r>
              <a:rPr lang="en-US" sz="1200" kern="1200" dirty="0">
                <a:solidFill>
                  <a:schemeClr val="tx1"/>
                </a:solidFill>
                <a:effectLst/>
                <a:latin typeface="+mn-lt"/>
                <a:ea typeface="+mn-ea"/>
                <a:cs typeface="+mn-cs"/>
              </a:rPr>
              <a:t> offering in the cloud,</a:t>
            </a:r>
            <a:r>
              <a:rPr lang="en-US" sz="1200" kern="1200" baseline="0" dirty="0">
                <a:solidFill>
                  <a:schemeClr val="tx1"/>
                </a:solidFill>
                <a:effectLst/>
                <a:latin typeface="+mn-lt"/>
                <a:ea typeface="+mn-ea"/>
                <a:cs typeface="+mn-cs"/>
              </a:rPr>
              <a:t> designed to help </a:t>
            </a:r>
            <a:r>
              <a:rPr lang="en-US" sz="1200" dirty="0">
                <a:gradFill>
                  <a:gsLst>
                    <a:gs pos="0">
                      <a:srgbClr val="FFFFFF"/>
                    </a:gs>
                    <a:gs pos="100000">
                      <a:srgbClr val="FFFFFF"/>
                    </a:gs>
                  </a:gsLst>
                  <a:lin ang="5400000" scaled="0"/>
                </a:gradFill>
              </a:rPr>
              <a:t>you </a:t>
            </a:r>
            <a:r>
              <a:rPr lang="en-US" sz="1200" b="1" dirty="0">
                <a:gradFill>
                  <a:gsLst>
                    <a:gs pos="0">
                      <a:srgbClr val="FFFFFF"/>
                    </a:gs>
                    <a:gs pos="100000">
                      <a:srgbClr val="FFFFFF"/>
                    </a:gs>
                  </a:gsLst>
                  <a:lin ang="5400000" scaled="0"/>
                </a:gradFill>
              </a:rPr>
              <a:t>transform your data into intelligent action.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It is a comprehensive suite that brings together technologies throughout Microsoft.</a:t>
            </a:r>
            <a:r>
              <a:rPr lang="en-US" sz="1200" kern="1200" baseline="0" dirty="0">
                <a:solidFill>
                  <a:schemeClr val="tx1"/>
                </a:solidFill>
                <a:effectLst/>
                <a:latin typeface="Segoe UI Light" pitchFamily="34" charset="0"/>
                <a:ea typeface="+mn-ea"/>
                <a:cs typeface="+mn-cs"/>
              </a:rPr>
              <a:t> It </a:t>
            </a:r>
            <a:r>
              <a:rPr lang="en-US" sz="1200" kern="1200" dirty="0">
                <a:solidFill>
                  <a:schemeClr val="tx1"/>
                </a:solidFill>
                <a:effectLst/>
                <a:latin typeface="Segoe UI Light" pitchFamily="34" charset="0"/>
                <a:ea typeface="+mn-ea"/>
                <a:cs typeface="+mn-cs"/>
              </a:rPr>
              <a:t>provides fast and flexible deployment,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with a simple monthly subscription to reduce time and cost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mn-lt"/>
                <a:ea typeface="+mn-ea"/>
                <a:cs typeface="+mn-cs"/>
              </a:rPr>
              <a:t>challenges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Cortana Intelligence enables customers to benefit from Microsoft’s investment in the intelligent cloud and advanced analytics, spanning our leading cloud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platform with easy to use tools and services that integrate with existing infrastructure and enable enterprises to extend business solutions as their needs grow over time.</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integration with Cortana, Microsoft’s personal digital assistant,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6221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br>
              <a:rPr lang="en-US" sz="1200" kern="1200" baseline="0" dirty="0">
                <a:solidFill>
                  <a:schemeClr val="tx1"/>
                </a:solidFill>
                <a:effectLst/>
                <a:latin typeface="Segoe UI Light" pitchFamily="34" charset="0"/>
                <a:ea typeface="+mn-ea"/>
                <a:cs typeface="+mn-cs"/>
              </a:rPr>
            </a:b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aseline="0" dirty="0"/>
              <a:t>They are gaining </a:t>
            </a:r>
            <a:r>
              <a:rPr lang="en-US" b="1" baseline="0" dirty="0"/>
              <a:t>better visibility into their businesses </a:t>
            </a:r>
            <a:r>
              <a:rPr lang="en-US" baseline="0" dirty="0"/>
              <a:t>and </a:t>
            </a:r>
            <a:r>
              <a:rPr lang="en-US" b="1" baseline="0" dirty="0"/>
              <a:t>making better predictions</a:t>
            </a:r>
          </a:p>
          <a:p>
            <a:pPr marL="628650" lvl="1" indent="-171450">
              <a:buFont typeface="Arial" panose="020B0604020202020204" pitchFamily="34" charset="0"/>
              <a:buChar char="•"/>
            </a:pPr>
            <a:r>
              <a:rPr lang="en-US" b="1" baseline="0" dirty="0"/>
              <a:t>In manufacturing, </a:t>
            </a:r>
            <a:r>
              <a:rPr lang="en-US" b="0" baseline="0" dirty="0"/>
              <a:t>this can involve using remote monitoring to know exactly what’s going on with equipment at customer sites or in remote locations</a:t>
            </a:r>
          </a:p>
          <a:p>
            <a:pPr marL="628650" lvl="1" indent="-171450">
              <a:buFont typeface="Arial" panose="020B0604020202020204" pitchFamily="34" charset="0"/>
              <a:buChar char="•"/>
            </a:pPr>
            <a:r>
              <a:rPr lang="en-US" b="1" baseline="0" dirty="0"/>
              <a:t>In retail</a:t>
            </a:r>
            <a:r>
              <a:rPr lang="en-US" b="0" baseline="0" dirty="0"/>
              <a:t>, this involves optimizing demand forecasting to better predict what customer demand will look like next season, or next year. </a:t>
            </a:r>
          </a:p>
          <a:p>
            <a:pPr marL="628650" lvl="1" indent="-171450">
              <a:buFont typeface="Arial" panose="020B0604020202020204" pitchFamily="34" charset="0"/>
              <a:buChar char="•"/>
            </a:pPr>
            <a:r>
              <a:rPr lang="en-US" b="1" baseline="0" dirty="0"/>
              <a:t>In financial services or other areas </a:t>
            </a:r>
            <a:r>
              <a:rPr lang="en-US" b="0" baseline="0" dirty="0"/>
              <a:t>where risk-mitigation is needed, it might involve pinpointing signs of fraud more effectively</a:t>
            </a:r>
          </a:p>
          <a:p>
            <a:pPr marL="171450" indent="-171450">
              <a:buFont typeface="Arial" panose="020B0604020202020204" pitchFamily="34" charset="0"/>
              <a:buChar char="•"/>
            </a:pPr>
            <a:r>
              <a:rPr lang="en-US" b="0" baseline="0" dirty="0"/>
              <a:t>They are using advanced analytics to e</a:t>
            </a:r>
            <a:r>
              <a:rPr lang="en-US" baseline="0" dirty="0"/>
              <a:t>nsure </a:t>
            </a:r>
            <a:r>
              <a:rPr lang="en-US" b="1" baseline="0" dirty="0"/>
              <a:t>materials, parts and products are optimally distributed to the right places at the right times</a:t>
            </a:r>
          </a:p>
          <a:p>
            <a:pPr marL="628650" lvl="1" indent="-171450">
              <a:buFont typeface="Arial" panose="020B0604020202020204" pitchFamily="34" charset="0"/>
              <a:buChar char="•"/>
            </a:pPr>
            <a:r>
              <a:rPr lang="en-US" b="1" baseline="0" dirty="0"/>
              <a:t>In manufacturing, </a:t>
            </a:r>
            <a:r>
              <a:rPr lang="en-US" b="0" baseline="0" dirty="0"/>
              <a:t>this may involve optimizing the supply chain, making sure parts are on hand in the right warehouses and at the right suppliers given historical patterns </a:t>
            </a:r>
          </a:p>
          <a:p>
            <a:pPr marL="628650" lvl="1" indent="-171450">
              <a:buFont typeface="Arial" panose="020B0604020202020204" pitchFamily="34" charset="0"/>
              <a:buChar char="•"/>
            </a:pPr>
            <a:r>
              <a:rPr lang="en-US" b="1" baseline="0" dirty="0"/>
              <a:t>In retail</a:t>
            </a:r>
            <a:r>
              <a:rPr lang="en-US" b="0" baseline="0" dirty="0"/>
              <a:t>, this involves more precisely managing inventory and ensuring it goes to the right place the first time, which preserves margins by reducing the need to ship inventory elsewhere. If a customer looks at a product online, then comes into a store to purchase it, the retailer can have advance warning and be prepared with the item in stock (or know where it is in a nearby store) </a:t>
            </a:r>
          </a:p>
          <a:p>
            <a:pPr marL="628650" lvl="1" indent="-171450">
              <a:buFont typeface="Arial" panose="020B0604020202020204" pitchFamily="34" charset="0"/>
              <a:buChar char="•"/>
            </a:pPr>
            <a:r>
              <a:rPr lang="en-US" b="0" baseline="0" dirty="0"/>
              <a:t>These are both examples of </a:t>
            </a:r>
            <a:r>
              <a:rPr lang="en-US" b="1" baseline="0" dirty="0"/>
              <a:t>better optimizing the marketing mix </a:t>
            </a:r>
            <a:r>
              <a:rPr lang="en-US" b="0" baseline="0" dirty="0"/>
              <a:t>– using advanced analytics and intelligence to ensure the right product is in the right place, at the right price</a:t>
            </a:r>
          </a:p>
          <a:p>
            <a:pPr marL="628650" lvl="1" indent="-171450">
              <a:buFont typeface="Arial" panose="020B0604020202020204" pitchFamily="34" charset="0"/>
              <a:buChar char="•"/>
            </a:pPr>
            <a:r>
              <a:rPr lang="en-US" b="1" baseline="0" dirty="0"/>
              <a:t>Across industries</a:t>
            </a:r>
            <a:r>
              <a:rPr lang="en-US" b="0" baseline="0" dirty="0"/>
              <a:t>, getting the right items to the right places contributes to </a:t>
            </a:r>
            <a:r>
              <a:rPr lang="en-US" sz="1200" b="1" kern="1200" baseline="0" dirty="0">
                <a:solidFill>
                  <a:schemeClr val="tx1"/>
                </a:solidFill>
                <a:effectLst/>
                <a:latin typeface="+mn-lt"/>
                <a:ea typeface="+mn-ea"/>
                <a:cs typeface="+mn-cs"/>
              </a:rPr>
              <a:t>o</a:t>
            </a:r>
            <a:r>
              <a:rPr lang="en-US" sz="1200" b="1" kern="1200" dirty="0">
                <a:solidFill>
                  <a:schemeClr val="tx1"/>
                </a:solidFill>
                <a:effectLst/>
                <a:latin typeface="+mn-lt"/>
                <a:ea typeface="+mn-ea"/>
                <a:cs typeface="+mn-cs"/>
              </a:rPr>
              <a:t>perational efficiency </a:t>
            </a:r>
            <a:r>
              <a:rPr lang="en-US" sz="1200" b="0" kern="1200" dirty="0">
                <a:solidFill>
                  <a:schemeClr val="tx1"/>
                </a:solidFill>
                <a:effectLst/>
                <a:latin typeface="+mn-lt"/>
                <a:ea typeface="+mn-ea"/>
                <a:cs typeface="+mn-cs"/>
              </a:rPr>
              <a:t>objectives</a:t>
            </a:r>
          </a:p>
          <a:p>
            <a:pPr marL="171450" indent="-171450">
              <a:buFont typeface="Arial" panose="020B0604020202020204" pitchFamily="34" charset="0"/>
              <a:buChar char="•"/>
            </a:pPr>
            <a:r>
              <a:rPr lang="en-US" b="1" baseline="0" dirty="0"/>
              <a:t>Offering customers what they want, when they want it, </a:t>
            </a:r>
            <a:r>
              <a:rPr lang="en-US" baseline="0" dirty="0"/>
              <a:t>using advanced analytics to develop deep, 360-degree view of customers and deliver </a:t>
            </a:r>
            <a:r>
              <a:rPr lang="en-US" b="1" baseline="0" dirty="0"/>
              <a:t>personalized experiences</a:t>
            </a:r>
          </a:p>
          <a:p>
            <a:pPr marL="628650" lvl="1" indent="-171450">
              <a:buFont typeface="Arial" panose="020B0604020202020204" pitchFamily="34" charset="0"/>
              <a:buChar char="•"/>
            </a:pPr>
            <a:r>
              <a:rPr lang="en-US" b="1" baseline="0" dirty="0"/>
              <a:t>In manufacturing, </a:t>
            </a:r>
            <a:r>
              <a:rPr lang="en-US" b="0" baseline="0" dirty="0"/>
              <a:t>this may involve tracking a customer’s use of a particular product, identifying wear patterns, offering advice on how to make the product last longer, and offering targeted promotions on replacement parts. This enables manufacturers to anticipate what customers need before they even ask. </a:t>
            </a:r>
          </a:p>
          <a:p>
            <a:pPr marL="628650" lvl="1" indent="-171450">
              <a:buFont typeface="Arial" panose="020B0604020202020204" pitchFamily="34" charset="0"/>
              <a:buChar char="•"/>
            </a:pPr>
            <a:r>
              <a:rPr lang="en-US" b="1" baseline="0" dirty="0"/>
              <a:t>In retail</a:t>
            </a:r>
            <a:r>
              <a:rPr lang="en-US" b="0" baseline="0" dirty="0"/>
              <a:t>, this can involve tracking every customer interaction and purchase, whether in-store, online, via social media, via a mobile app or other channels. Assembling a picture of the customer in this way helps retailers better predict what customers are looking for, and can offer targeted promotions and offers.</a:t>
            </a:r>
          </a:p>
          <a:p>
            <a:pPr marL="628650" lvl="1" indent="-171450">
              <a:buFont typeface="Arial" panose="020B0604020202020204" pitchFamily="34" charset="0"/>
              <a:buChar char="•"/>
            </a:pPr>
            <a:r>
              <a:rPr lang="en-US" b="1" baseline="0" dirty="0"/>
              <a:t>In financial services</a:t>
            </a:r>
            <a:r>
              <a:rPr lang="en-US" b="0" baseline="0" dirty="0"/>
              <a:t>, this might involve making more tailored product recommendations based on customer information from across channels -  from detailed demographics to social media interactions. </a:t>
            </a:r>
          </a:p>
          <a:p>
            <a:pPr marL="628650" lvl="1" indent="-171450">
              <a:buFont typeface="Arial" panose="020B0604020202020204" pitchFamily="34" charset="0"/>
              <a:buChar char="•"/>
            </a:pPr>
            <a:r>
              <a:rPr lang="en-US" b="1" baseline="0" dirty="0"/>
              <a:t>Across industries</a:t>
            </a:r>
            <a:r>
              <a:rPr lang="en-US" b="0" baseline="0" dirty="0"/>
              <a:t>, using data, advanced analytics and intelligence capabilities can support more successful new product introduction. With these technologies, you can reduce the likelihood of introducing products that flop by informing product development with data and analytics. </a:t>
            </a:r>
            <a:endParaRPr lang="en-US" baseline="0" dirty="0"/>
          </a:p>
          <a:p>
            <a:pPr marL="171450" indent="-171450">
              <a:buFont typeface="Arial" panose="020B0604020202020204" pitchFamily="34" charset="0"/>
              <a:buChar char="•"/>
            </a:pPr>
            <a:r>
              <a:rPr lang="en-US" b="1" baseline="0" dirty="0"/>
              <a:t>Fixing problems proactively, before products and equipment ever break down</a:t>
            </a:r>
          </a:p>
          <a:p>
            <a:pPr marL="628650" lvl="1" indent="-171450">
              <a:buFont typeface="Arial" panose="020B0604020202020204" pitchFamily="34" charset="0"/>
              <a:buChar char="•"/>
            </a:pPr>
            <a:r>
              <a:rPr lang="en-US" b="1" baseline="0" dirty="0"/>
              <a:t>Across many industries, </a:t>
            </a:r>
            <a:r>
              <a:rPr lang="en-US" b="0" baseline="0" dirty="0"/>
              <a:t>this can involve starting </a:t>
            </a:r>
            <a:r>
              <a:rPr lang="en-US" b="1" baseline="0" dirty="0"/>
              <a:t>predictive maintenance programs </a:t>
            </a:r>
            <a:r>
              <a:rPr lang="en-US" b="0" baseline="0" dirty="0"/>
              <a:t>– whether that’s for your own equipment, assets or facilities, or for products installed at customer sites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Across many industries, </a:t>
            </a:r>
            <a:r>
              <a:rPr lang="en-US" b="0" baseline="0" dirty="0"/>
              <a:t>getting problems proactively handled can support </a:t>
            </a:r>
            <a:r>
              <a:rPr lang="en-US" b="1" baseline="0" dirty="0"/>
              <a:t>operational efficiency gains – </a:t>
            </a:r>
            <a:r>
              <a:rPr lang="en-US" b="0" baseline="0" dirty="0"/>
              <a:t>it’s usually cheaper, faster and easier to prevent a problem than to fix it after the fact. Whether you’re talking about chronic disease care or expensive equipment at a manufacturing site, the principle is the same. </a:t>
            </a:r>
          </a:p>
          <a:p>
            <a:pPr marL="628650" lvl="1" indent="-171450">
              <a:buFont typeface="Arial" panose="020B0604020202020204" pitchFamily="34" charset="0"/>
              <a:buChar char="•"/>
            </a:pPr>
            <a:r>
              <a:rPr lang="en-US" b="0" baseline="0" dirty="0"/>
              <a:t>Across many industries, </a:t>
            </a:r>
            <a:r>
              <a:rPr lang="en-US" b="1" baseline="0" dirty="0"/>
              <a:t>customer service improvement </a:t>
            </a:r>
            <a:r>
              <a:rPr lang="en-US" b="0" baseline="0" dirty="0"/>
              <a:t>as a result of advanced analytics and big data is an example of fixing problems proactively before they start. For example, if you’re a cable provider, and you know there have been service quality problems for a certain customer, you can proactively, automatically offer them a discount, and notify them that you are working on the problem, and offer a target resolution time. This could prevent them from calling into your call center multiple times, and may even prevent them from switching to another firm. </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p>
          <a:p>
            <a:pPr marL="628650" lvl="1" indent="-171450">
              <a:buFont typeface="Arial" panose="020B0604020202020204" pitchFamily="34" charset="0"/>
              <a:buChar char="•"/>
            </a:pPr>
            <a:r>
              <a:rPr lang="en-US" b="1" baseline="0" dirty="0"/>
              <a:t>In any industry offering physical products, </a:t>
            </a:r>
            <a:r>
              <a:rPr lang="en-US" b="0" baseline="0" dirty="0"/>
              <a:t>this might involve offering </a:t>
            </a:r>
            <a:r>
              <a:rPr lang="en-US" b="1" baseline="0" dirty="0"/>
              <a:t>products as services</a:t>
            </a:r>
            <a:r>
              <a:rPr lang="en-US" b="0" baseline="0" dirty="0"/>
              <a:t>. Instead of a single transaction where a product is exchanged, the product is automatically serviced and updated, maintaining the relationship with the customer and creating </a:t>
            </a:r>
            <a:r>
              <a:rPr lang="en-US" b="1" baseline="0" dirty="0"/>
              <a:t>opportunities for cross-sell and upsell</a:t>
            </a:r>
            <a:r>
              <a:rPr lang="en-US" b="0" baseline="0" dirty="0"/>
              <a:t>. </a:t>
            </a:r>
            <a:endParaRPr lang="en-US" b="1" baseline="0" dirty="0"/>
          </a:p>
          <a:p>
            <a:pPr marL="628650" lvl="1" indent="-171450">
              <a:buFont typeface="Arial" panose="020B0604020202020204" pitchFamily="34" charset="0"/>
              <a:buChar char="•"/>
            </a:pPr>
            <a:r>
              <a:rPr lang="en-US" b="1" baseline="0" dirty="0"/>
              <a:t>In manufacturing, </a:t>
            </a:r>
            <a:r>
              <a:rPr lang="en-US" b="0" baseline="0" dirty="0"/>
              <a:t>using advanced analytics and big data to identify typical wear patterns and next-logical-purchases, firms can offer targeted promotions on replacement parts as well as complementary products</a:t>
            </a:r>
          </a:p>
          <a:p>
            <a:pPr marL="628650" lvl="1"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just a few of the many examples out there. Other examples include </a:t>
            </a:r>
            <a:r>
              <a:rPr lang="en-US" sz="1200" kern="1200" dirty="0">
                <a:solidFill>
                  <a:schemeClr val="tx1"/>
                </a:solidFill>
                <a:effectLst/>
                <a:latin typeface="Segoe UI Light" pitchFamily="34" charset="0"/>
                <a:ea typeface="+mn-ea"/>
                <a:cs typeface="+mn-cs"/>
              </a:rPr>
              <a:t>real-time recommendations, better customer acquisition, optimized loyalty programs</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lifetime customer value,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customer churn forecasting, fraud detection, pay for performance, more accurate</a:t>
            </a:r>
            <a:r>
              <a:rPr lang="en-US" sz="1200" kern="1200" baseline="0" dirty="0">
                <a:solidFill>
                  <a:schemeClr val="tx1"/>
                </a:solidFill>
                <a:effectLst/>
                <a:latin typeface="Segoe UI Light" pitchFamily="34" charset="0"/>
                <a:ea typeface="+mn-ea"/>
                <a:cs typeface="+mn-cs"/>
              </a:rPr>
              <a:t> product segmentation, better pricing strategies </a:t>
            </a:r>
            <a:r>
              <a:rPr lang="en-US" sz="1200" kern="1200" dirty="0">
                <a:solidFill>
                  <a:schemeClr val="tx1"/>
                </a:solidFill>
                <a:effectLst/>
                <a:latin typeface="Segoe UI Light" pitchFamily="34" charset="0"/>
                <a:ea typeface="+mn-ea"/>
                <a:cs typeface="+mn-cs"/>
              </a:rPr>
              <a:t>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101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64537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8301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01777E-217E-432E-8FDB-F0892CDD9D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9/7/2016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51007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1862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Once upon a time, all</a:t>
            </a:r>
            <a:r>
              <a:rPr lang="en-US" baseline="0" dirty="0"/>
              <a:t> the world’s data was analog. Books, tapes, gramophone records. We had about </a:t>
            </a:r>
            <a:r>
              <a:rPr lang="en-US" b="1" baseline="0" dirty="0"/>
              <a:t>2.5 </a:t>
            </a:r>
            <a:r>
              <a:rPr lang="en-US" b="1" baseline="0" dirty="0" err="1"/>
              <a:t>Exabytes</a:t>
            </a:r>
            <a:r>
              <a:rPr lang="en-US" b="1" baseline="0" dirty="0"/>
              <a:t> of it</a:t>
            </a:r>
            <a:r>
              <a:rPr lang="en-US" baseline="0" dirty="0"/>
              <a:t>. There was no digital.</a:t>
            </a:r>
          </a:p>
          <a:p>
            <a:endParaRPr lang="en-US" baseline="0" dirty="0"/>
          </a:p>
          <a:p>
            <a:r>
              <a:rPr lang="en-US" baseline="0" dirty="0"/>
              <a:t>In the 1990s that data grew. CDs came out, DVDs followed. And client-server computing. This graph shows the approximate split between different types of data.</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1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defTabSz="950464">
              <a:spcAft>
                <a:spcPts val="346"/>
              </a:spcAft>
              <a:defRPr/>
            </a:pPr>
            <a:r>
              <a:rPr lang="en-US" dirty="0"/>
              <a:t>Then the internet came on the scene. Digital data exploded and overtook analog.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761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 And the data on connected devices grew. Data now had an IP address. This is connected data.</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002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 vast majority of world’s data is now digital. There are about 10 </a:t>
            </a:r>
            <a:r>
              <a:rPr lang="en-US" dirty="0" err="1"/>
              <a:t>Zetabytes</a:t>
            </a:r>
            <a:r>
              <a:rPr lang="en-US" dirty="0"/>
              <a:t> of it – that is about 10 million Petabytes. And connected data is taking over. And the majority of that data is on the web and in the cloud.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355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How about the future? By 2020 there will be about 50 </a:t>
            </a:r>
            <a:r>
              <a:rPr lang="en-US" dirty="0" err="1"/>
              <a:t>Zetabytes</a:t>
            </a:r>
            <a:r>
              <a:rPr lang="en-US" dirty="0"/>
              <a:t> of data. Data from the internet of things, from applications in the cloud, from mobile devices. The vast majority of data will be in internet connected data centers, that is, the cloud. The cloud is eating data. This is where the planet’s data, information and intelligence will reside. And this transformation is revolutionizing every industry.</a:t>
            </a:r>
          </a:p>
          <a:p>
            <a:endParaRPr lang="en-US" dirty="0"/>
          </a:p>
          <a:p>
            <a:r>
              <a:rPr lang="en-US" b="1" dirty="0"/>
              <a:t>Single</a:t>
            </a:r>
            <a:r>
              <a:rPr lang="en-US" b="1" baseline="0" dirty="0"/>
              <a:t> layer </a:t>
            </a:r>
            <a:r>
              <a:rPr lang="en-US" b="1" baseline="0" dirty="0" err="1"/>
              <a:t>Bluray</a:t>
            </a:r>
            <a:r>
              <a:rPr lang="en-US" b="1" baseline="0" dirty="0"/>
              <a:t> holds 25GB of data – 50 </a:t>
            </a:r>
            <a:r>
              <a:rPr lang="en-US" b="1" baseline="0" dirty="0" err="1"/>
              <a:t>Zetabytes</a:t>
            </a:r>
            <a:r>
              <a:rPr lang="en-US" b="1" baseline="0" dirty="0"/>
              <a:t> = almost 6.5 times to the moon.</a:t>
            </a:r>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72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Von </a:t>
            </a:r>
            <a:r>
              <a:rPr lang="en-GB" dirty="0" err="1"/>
              <a:t>Bismark</a:t>
            </a:r>
            <a:r>
              <a:rPr lang="en-GB" dirty="0"/>
              <a:t> to</a:t>
            </a:r>
            <a:r>
              <a:rPr lang="en-GB" baseline="0" dirty="0"/>
              <a:t> the Printing and Twitter dresses</a:t>
            </a:r>
          </a:p>
          <a:p>
            <a:endParaRPr lang="en-GB" dirty="0"/>
          </a:p>
        </p:txBody>
      </p:sp>
      <p:sp>
        <p:nvSpPr>
          <p:cNvPr id="4" name="Slide Number Placeholder 3"/>
          <p:cNvSpPr>
            <a:spLocks noGrp="1"/>
          </p:cNvSpPr>
          <p:nvPr>
            <p:ph type="sldNum" sz="quarter" idx="10"/>
          </p:nvPr>
        </p:nvSpPr>
        <p:spPr/>
        <p:txBody>
          <a:bodyPr/>
          <a:lstStyle/>
          <a:p>
            <a:fld id="{3C48DDF4-3494-4C73-8470-528A0B7BF041}" type="slidenum">
              <a:rPr lang="en-GB" smtClean="0"/>
              <a:t>7</a:t>
            </a:fld>
            <a:endParaRPr lang="en-GB"/>
          </a:p>
        </p:txBody>
      </p:sp>
    </p:spTree>
    <p:extLst>
      <p:ext uri="{BB962C8B-B14F-4D97-AF65-F5344CB8AC3E}">
        <p14:creationId xmlns:p14="http://schemas.microsoft.com/office/powerpoint/2010/main" val="137051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the connected cow</a:t>
            </a:r>
          </a:p>
          <a:p>
            <a:endParaRPr lang="en-GB" dirty="0"/>
          </a:p>
          <a:p>
            <a:r>
              <a:rPr lang="en-GB" dirty="0"/>
              <a:t>https://youtu.be/oY0mxwySaSo?t=4m33s  </a:t>
            </a:r>
          </a:p>
          <a:p>
            <a:endParaRPr lang="en-GB" dirty="0"/>
          </a:p>
          <a:p>
            <a:r>
              <a:rPr lang="en-GB" dirty="0"/>
              <a:t>https://www.pexels.com/photo-license/ </a:t>
            </a:r>
          </a:p>
          <a:p>
            <a:endParaRPr lang="en-GB" dirty="0"/>
          </a:p>
          <a:p>
            <a:r>
              <a:rPr lang="en-GB" dirty="0"/>
              <a:t>https://www.pexels.com/photo/nature-animal-agriculture-cow-36347/</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C48DDF4-3494-4C73-8470-528A0B7BF04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8629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http://news.microsoft.com/features/from-atoms-to-quarks-to-the-cosmos-internet-of-things-helps-lab-explore-the-origins-of-the-universe/#sm.0001vc2btgmeedlfyn11c9qo3dms2 </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CC1ABBC-866B-4BD4-ACF0-38FCA413D043}"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88317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9" Type="http://schemas.openxmlformats.org/officeDocument/2006/relationships/image" Target="../media/image60.png"/><Relationship Id="rId21" Type="http://schemas.openxmlformats.org/officeDocument/2006/relationships/image" Target="../media/image42.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28.png"/><Relationship Id="rId2" Type="http://schemas.openxmlformats.org/officeDocument/2006/relationships/image" Target="../media/image23.png"/><Relationship Id="rId16" Type="http://schemas.openxmlformats.org/officeDocument/2006/relationships/image" Target="../media/image37.png"/><Relationship Id="rId29" Type="http://schemas.openxmlformats.org/officeDocument/2006/relationships/image" Target="../media/image50.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 Type="http://schemas.openxmlformats.org/officeDocument/2006/relationships/image" Target="../media/image26.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29.png"/><Relationship Id="rId51" Type="http://schemas.openxmlformats.org/officeDocument/2006/relationships/image" Target="../media/image72.png"/><Relationship Id="rId3" Type="http://schemas.openxmlformats.org/officeDocument/2006/relationships/image" Target="../media/image24.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0" Type="http://schemas.openxmlformats.org/officeDocument/2006/relationships/image" Target="../media/image41.png"/><Relationship Id="rId41" Type="http://schemas.openxmlformats.org/officeDocument/2006/relationships/image" Target="../media/image62.png"/><Relationship Id="rId1" Type="http://schemas.openxmlformats.org/officeDocument/2006/relationships/slideMaster" Target="../slideMasters/slideMaster6.xml"/><Relationship Id="rId6" Type="http://schemas.openxmlformats.org/officeDocument/2006/relationships/image" Target="../media/image27.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2517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55977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616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1669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10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69476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81063931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92408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1" y="6356351"/>
            <a:ext cx="2743200" cy="365125"/>
          </a:xfrm>
          <a:prstGeom prst="rect">
            <a:avLst/>
          </a:prstGeom>
        </p:spPr>
        <p:txBody>
          <a:bodyPr/>
          <a:lstStyle/>
          <a:p>
            <a:pPr defTabSz="914367"/>
            <a:fld id="{2F862430-235D-4E22-84ED-D1258DE88F5F}" type="datetimeFigureOut">
              <a:rPr lang="en-US" sz="1765" smtClean="0">
                <a:solidFill>
                  <a:srgbClr val="FFFFFF"/>
                </a:solidFill>
              </a:rPr>
              <a:pPr defTabSz="914367"/>
              <a:t>9/7/2016</a:t>
            </a:fld>
            <a:endParaRPr lang="en-US" sz="1765">
              <a:solidFill>
                <a:srgbClr val="FFFFFF"/>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p>
            <a:pPr defTabSz="914367"/>
            <a:endParaRPr lang="en-US" sz="1765">
              <a:solidFill>
                <a:srgbClr val="FFFFFF"/>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pPr defTabSz="914367"/>
            <a:fld id="{0F2AEBD6-B421-4EF6-BCF0-803DF52A0918}" type="slidenum">
              <a:rPr lang="en-US" sz="1765" smtClean="0">
                <a:solidFill>
                  <a:srgbClr val="FFFFFF"/>
                </a:solidFill>
              </a:rPr>
              <a:pPr defTabSz="914367"/>
              <a:t>‹#›</a:t>
            </a:fld>
            <a:endParaRPr lang="en-US" sz="1765">
              <a:solidFill>
                <a:srgbClr val="FFFFFF"/>
              </a:solidFill>
            </a:endParaRPr>
          </a:p>
        </p:txBody>
      </p:sp>
    </p:spTree>
    <p:extLst>
      <p:ext uri="{BB962C8B-B14F-4D97-AF65-F5344CB8AC3E}">
        <p14:creationId xmlns:p14="http://schemas.microsoft.com/office/powerpoint/2010/main" val="21203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cxnSp>
        <p:nvCxnSpPr>
          <p:cNvPr id="5" name="Straight Connector 4"/>
          <p:cNvCxnSpPr/>
          <p:nvPr userDrawn="1"/>
        </p:nvCxnSpPr>
        <p:spPr>
          <a:xfrm>
            <a:off x="474845" y="1"/>
            <a:ext cx="0" cy="5851836"/>
          </a:xfrm>
          <a:prstGeom prst="line">
            <a:avLst/>
          </a:prstGeom>
          <a:noFill/>
          <a:ln w="63500" cap="flat" cmpd="sng" algn="ctr">
            <a:solidFill>
              <a:schemeClr val="accent1"/>
            </a:solidFill>
            <a:prstDash val="solid"/>
            <a:headEnd type="none"/>
            <a:tailEnd type="none"/>
          </a:ln>
          <a:effectLst/>
        </p:spPr>
      </p:cxnSp>
      <p:sp>
        <p:nvSpPr>
          <p:cNvPr id="6" name="Rectangle 5"/>
          <p:cNvSpPr/>
          <p:nvPr userDrawn="1"/>
        </p:nvSpPr>
        <p:spPr bwMode="auto">
          <a:xfrm>
            <a:off x="-16446" y="1869"/>
            <a:ext cx="1185616" cy="1225951"/>
          </a:xfrm>
          <a:prstGeom prst="rect">
            <a:avLst/>
          </a:prstGeom>
          <a:solidFill>
            <a:srgbClr val="080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a:xfrm>
            <a:off x="140220" y="713827"/>
            <a:ext cx="682327" cy="271592"/>
          </a:xfrm>
          <a:prstGeom prst="rect">
            <a:avLst/>
          </a:prstGeom>
          <a:noFill/>
        </p:spPr>
        <p:txBody>
          <a:bodyPr wrap="square" lIns="0" tIns="0" rIns="0" bIns="0" rtlCol="0" anchor="ctr" anchorCtr="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17857">
                      <a:srgbClr val="ECECEC"/>
                    </a:gs>
                    <a:gs pos="30000">
                      <a:srgbClr val="ECECEC"/>
                    </a:gs>
                  </a:gsLst>
                  <a:lin ang="5400000" scaled="0"/>
                </a:gradFill>
                <a:effectLst/>
                <a:uLnTx/>
                <a:uFillTx/>
                <a:latin typeface="Segoe UI"/>
                <a:ea typeface="+mn-ea"/>
                <a:cs typeface="Segoe UI Semibold" panose="020B0702040204020203" pitchFamily="34" charset="0"/>
              </a:rPr>
              <a:t>Steps</a:t>
            </a:r>
          </a:p>
        </p:txBody>
      </p:sp>
      <p:cxnSp>
        <p:nvCxnSpPr>
          <p:cNvPr id="8" name="Straight Connector 7"/>
          <p:cNvCxnSpPr/>
          <p:nvPr userDrawn="1"/>
        </p:nvCxnSpPr>
        <p:spPr>
          <a:xfrm>
            <a:off x="481635" y="5816390"/>
            <a:ext cx="11272953" cy="0"/>
          </a:xfrm>
          <a:prstGeom prst="line">
            <a:avLst/>
          </a:prstGeom>
          <a:noFill/>
          <a:ln w="63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409869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7971"/>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36030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9" name="Text Placeholder 8"/>
          <p:cNvSpPr>
            <a:spLocks noGrp="1"/>
          </p:cNvSpPr>
          <p:nvPr>
            <p:ph type="body" sz="quarter" idx="11" hasCustomPrompt="1"/>
          </p:nvPr>
        </p:nvSpPr>
        <p:spPr>
          <a:xfrm>
            <a:off x="512897" y="3219165"/>
            <a:ext cx="7515594"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73404797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841766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2852633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42872437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0042801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7" y="1768476"/>
            <a:ext cx="11231365"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7" y="3219165"/>
            <a:ext cx="7515594"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95655917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5684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3646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6223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027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4906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125837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3525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7619129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45421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265464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5699363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526202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450788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193525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50526443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9201138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767691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029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7117978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9007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33534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03976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21524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5314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27968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5967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0247782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2902462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250381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1784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1279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033031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8240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857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3746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2206010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7108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143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84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765456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818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6386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94271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344805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57265245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7372910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49203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0427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45" y="1905030"/>
            <a:ext cx="10245217" cy="1523497"/>
          </a:xfrm>
        </p:spPr>
        <p:txBody>
          <a:bodyPr>
            <a:noAutofit/>
          </a:bodyPr>
          <a:lstStyle>
            <a:lvl1pPr>
              <a:lnSpc>
                <a:spcPct val="90000"/>
              </a:lnSpc>
              <a:defRPr sz="4100"/>
            </a:lvl1pPr>
          </a:lstStyle>
          <a:p>
            <a:r>
              <a:rPr lang="en-US"/>
              <a:t>Click to edit Master title style</a:t>
            </a:r>
            <a:endParaRPr lang="en-US" dirty="0"/>
          </a:p>
        </p:txBody>
      </p:sp>
      <p:sp>
        <p:nvSpPr>
          <p:cNvPr id="3" name="Subtitle 2"/>
          <p:cNvSpPr>
            <a:spLocks noGrp="1"/>
          </p:cNvSpPr>
          <p:nvPr>
            <p:ph type="subTitle" idx="1"/>
          </p:nvPr>
        </p:nvSpPr>
        <p:spPr>
          <a:xfrm>
            <a:off x="970216" y="4343408"/>
            <a:ext cx="10245219" cy="332399"/>
          </a:xfrm>
        </p:spPr>
        <p:txBody>
          <a:bodyPr anchor="t"/>
          <a:lstStyle>
            <a:lvl1pPr marL="0" indent="0">
              <a:spcBef>
                <a:spcPts val="0"/>
              </a:spcBef>
              <a:buFontTx/>
              <a:buNone/>
              <a:defRPr lang="en-US" dirty="0">
                <a:gradFill flip="none" rotWithShape="1">
                  <a:gsLst>
                    <a:gs pos="0">
                      <a:srgbClr val="FFFFFF"/>
                    </a:gs>
                    <a:gs pos="86000">
                      <a:srgbClr val="FFFFFF"/>
                    </a:gs>
                  </a:gsLst>
                  <a:lin ang="5400000" scaled="0"/>
                  <a:tileRect/>
                </a:gradFill>
                <a:effectLst>
                  <a:glow rad="50800">
                    <a:srgbClr val="000000">
                      <a:alpha val="25000"/>
                    </a:srgbClr>
                  </a:glow>
                  <a:outerShdw blurRad="63500" algn="ctr" rotWithShape="0">
                    <a:prstClr val="black"/>
                  </a:outerShdw>
                </a:effectLst>
              </a:defRPr>
            </a:lvl1pPr>
          </a:lstStyle>
          <a:p>
            <a:pPr lvl="0"/>
            <a:r>
              <a:rPr lang="en-US"/>
              <a:t>Click to edit Master subtitle style</a:t>
            </a:r>
            <a:endParaRPr lang="en-US" dirty="0"/>
          </a:p>
        </p:txBody>
      </p:sp>
    </p:spTree>
    <p:extLst>
      <p:ext uri="{BB962C8B-B14F-4D97-AF65-F5344CB8AC3E}">
        <p14:creationId xmlns:p14="http://schemas.microsoft.com/office/powerpoint/2010/main" val="41689619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17" y="686062"/>
            <a:ext cx="9325816" cy="1523495"/>
          </a:xfrm>
        </p:spPr>
        <p:txBody>
          <a:bodyPr anchor="ctr" anchorCtr="0">
            <a:noAutofit/>
          </a:bodyPr>
          <a:lstStyle>
            <a:lvl1pPr>
              <a:lnSpc>
                <a:spcPct val="90000"/>
              </a:lnSpc>
              <a:defRPr sz="4100"/>
            </a:lvl1pPr>
          </a:lstStyle>
          <a:p>
            <a:r>
              <a:rPr lang="en-US"/>
              <a:t>Click to edit Master title style</a:t>
            </a:r>
            <a:endParaRPr lang="en-US" dirty="0"/>
          </a:p>
        </p:txBody>
      </p:sp>
      <p:sp>
        <p:nvSpPr>
          <p:cNvPr id="3" name="Subtitle 2"/>
          <p:cNvSpPr>
            <a:spLocks noGrp="1"/>
          </p:cNvSpPr>
          <p:nvPr>
            <p:ph type="subTitle" idx="1"/>
          </p:nvPr>
        </p:nvSpPr>
        <p:spPr>
          <a:xfrm>
            <a:off x="970246" y="4344998"/>
            <a:ext cx="9325817" cy="332399"/>
          </a:xfrm>
        </p:spPr>
        <p:txBody>
          <a:bodyPr anchor="t"/>
          <a:lstStyle>
            <a:lvl1pPr>
              <a:defRPr lang="en-US" dirty="0">
                <a:gradFill flip="none" rotWithShape="1">
                  <a:gsLst>
                    <a:gs pos="0">
                      <a:srgbClr val="FFFFFF"/>
                    </a:gs>
                    <a:gs pos="86000">
                      <a:srgbClr val="FFFFFF"/>
                    </a:gs>
                  </a:gsLst>
                  <a:lin ang="5400000" scaled="0"/>
                  <a:tileRect/>
                </a:gradFill>
                <a:effectLst>
                  <a:glow rad="50800">
                    <a:srgbClr val="000000">
                      <a:alpha val="25000"/>
                    </a:srgbClr>
                  </a:glow>
                  <a:outerShdw blurRad="63500" algn="ctr" rotWithShape="0">
                    <a:prstClr val="black"/>
                  </a:outerShdw>
                </a:effectLst>
              </a:defRPr>
            </a:lvl1pPr>
          </a:lstStyle>
          <a:p>
            <a:pPr lvl="0"/>
            <a:r>
              <a:rPr lang="en-US"/>
              <a:t>Click to edit Master subtitle style</a:t>
            </a:r>
            <a:endParaRPr lang="en-US" dirty="0"/>
          </a:p>
        </p:txBody>
      </p:sp>
      <p:sp>
        <p:nvSpPr>
          <p:cNvPr id="7" name="Text Placeholder 6"/>
          <p:cNvSpPr>
            <a:spLocks noGrp="1"/>
          </p:cNvSpPr>
          <p:nvPr>
            <p:ph type="body" sz="quarter" idx="10"/>
          </p:nvPr>
        </p:nvSpPr>
        <p:spPr>
          <a:xfrm>
            <a:off x="970216" y="2362203"/>
            <a:ext cx="10245219" cy="137864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7500" b="0" i="1" u="none" strike="noStrike" kern="1200" cap="none" spc="-482" normalizeH="0" baseline="0" noProof="0" dirty="0" smtClean="0">
                <a:ln w="11430"/>
                <a:gradFill>
                  <a:gsLst>
                    <a:gs pos="0">
                      <a:srgbClr val="FFFFFF"/>
                    </a:gs>
                    <a:gs pos="88000">
                      <a:srgbClr val="FFFFFF"/>
                    </a:gs>
                  </a:gsLst>
                  <a:lin ang="5400000"/>
                </a:gradFill>
                <a:effectLst/>
                <a:uLnTx/>
                <a:uFillTx/>
                <a:latin typeface="+mj-lt"/>
                <a:ea typeface="+mn-ea"/>
                <a:cs typeface="+mn-cs"/>
              </a:defRPr>
            </a:lvl1pPr>
          </a:lstStyle>
          <a:p>
            <a:pPr lvl="0"/>
            <a:r>
              <a:rPr lang="en-US"/>
              <a:t>Click to edit Master text styles</a:t>
            </a:r>
          </a:p>
        </p:txBody>
      </p:sp>
    </p:spTree>
    <p:extLst>
      <p:ext uri="{BB962C8B-B14F-4D97-AF65-F5344CB8AC3E}">
        <p14:creationId xmlns:p14="http://schemas.microsoft.com/office/powerpoint/2010/main" val="976831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722178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14"/>
            <a:ext cx="11151917" cy="49859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8"/>
            <a:ext cx="11151917"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64223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8"/>
            <a:ext cx="11151917"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3440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248" y="1447823"/>
            <a:ext cx="5487829" cy="1323439"/>
          </a:xfrm>
        </p:spPr>
        <p:txBody>
          <a:bodyPr/>
          <a:lstStyle>
            <a:lvl1pPr marL="254957" indent="-254957">
              <a:lnSpc>
                <a:spcPct val="90000"/>
              </a:lnSpc>
              <a:defRPr sz="2100"/>
            </a:lvl1pPr>
            <a:lvl2pPr marL="504954" indent="-244045">
              <a:lnSpc>
                <a:spcPct val="90000"/>
              </a:lnSpc>
              <a:defRPr sz="1800"/>
            </a:lvl2pPr>
            <a:lvl3pPr marL="715268" indent="-216267">
              <a:lnSpc>
                <a:spcPct val="90000"/>
              </a:lnSpc>
              <a:defRPr sz="1500"/>
            </a:lvl3pPr>
            <a:lvl4pPr marL="920622" indent="-205353">
              <a:lnSpc>
                <a:spcPct val="90000"/>
              </a:lnSpc>
              <a:defRPr sz="1400"/>
            </a:lvl4pPr>
            <a:lvl5pPr marL="1136888" indent="-21031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23"/>
            <a:ext cx="5487829" cy="1323439"/>
          </a:xfrm>
        </p:spPr>
        <p:txBody>
          <a:bodyPr/>
          <a:lstStyle>
            <a:lvl1pPr marL="260910" indent="-260910">
              <a:lnSpc>
                <a:spcPct val="90000"/>
              </a:lnSpc>
              <a:defRPr sz="2100"/>
            </a:lvl1pPr>
            <a:lvl2pPr marL="504954" indent="-254957">
              <a:lnSpc>
                <a:spcPct val="90000"/>
              </a:lnSpc>
              <a:defRPr sz="1800"/>
            </a:lvl2pPr>
            <a:lvl3pPr marL="721220" indent="-227181">
              <a:lnSpc>
                <a:spcPct val="90000"/>
              </a:lnSpc>
              <a:defRPr sz="1500"/>
            </a:lvl3pPr>
            <a:lvl4pPr marL="920622" indent="-199401">
              <a:lnSpc>
                <a:spcPct val="90000"/>
              </a:lnSpc>
              <a:defRPr sz="1400"/>
            </a:lvl4pPr>
            <a:lvl5pPr marL="1136888" indent="-20535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253227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94682"/>
            <a:ext cx="5487829" cy="263149"/>
          </a:xfrm>
        </p:spPr>
        <p:txBody>
          <a:bodyPr anchor="b"/>
          <a:lstStyle>
            <a:lvl1pPr marL="0" indent="0">
              <a:lnSpc>
                <a:spcPct val="90000"/>
              </a:lnSpc>
              <a:spcBef>
                <a:spcPts val="0"/>
              </a:spcBef>
              <a:buNone/>
              <a:defRPr sz="1900" b="1"/>
            </a:lvl1pPr>
            <a:lvl2pPr marL="342850" indent="0">
              <a:buNone/>
              <a:defRPr sz="1500" b="1"/>
            </a:lvl2pPr>
            <a:lvl3pPr marL="685703" indent="0">
              <a:buNone/>
              <a:defRPr sz="1400" b="1"/>
            </a:lvl3pPr>
            <a:lvl4pPr marL="1028557" indent="0">
              <a:buNone/>
              <a:defRPr sz="1200" b="1"/>
            </a:lvl4pPr>
            <a:lvl5pPr marL="1371411" indent="0">
              <a:buNone/>
              <a:defRPr sz="1200" b="1"/>
            </a:lvl5pPr>
            <a:lvl6pPr marL="1714264" indent="0">
              <a:buNone/>
              <a:defRPr sz="1200" b="1"/>
            </a:lvl6pPr>
            <a:lvl7pPr marL="2057114" indent="0">
              <a:buNone/>
              <a:defRPr sz="1200" b="1"/>
            </a:lvl7pPr>
            <a:lvl8pPr marL="2399966" indent="0">
              <a:buNone/>
              <a:defRPr sz="1200" b="1"/>
            </a:lvl8pPr>
            <a:lvl9pPr marL="2742819" indent="0">
              <a:buNone/>
              <a:defRPr sz="1200" b="1"/>
            </a:lvl9pPr>
          </a:lstStyle>
          <a:p>
            <a:pPr lvl="0"/>
            <a:r>
              <a:rPr lang="en-US"/>
              <a:t>Click to edit Master text styles</a:t>
            </a:r>
          </a:p>
        </p:txBody>
      </p:sp>
      <p:sp>
        <p:nvSpPr>
          <p:cNvPr id="4" name="Content Placeholder 3"/>
          <p:cNvSpPr>
            <a:spLocks noGrp="1"/>
          </p:cNvSpPr>
          <p:nvPr>
            <p:ph sz="half" idx="2"/>
          </p:nvPr>
        </p:nvSpPr>
        <p:spPr>
          <a:xfrm>
            <a:off x="508001" y="2133619"/>
            <a:ext cx="5486400" cy="1166473"/>
          </a:xfrm>
        </p:spPr>
        <p:txBody>
          <a:bodyPr/>
          <a:lstStyle>
            <a:lvl1pPr marL="211306" indent="-211306">
              <a:defRPr sz="1700"/>
            </a:lvl1pPr>
            <a:lvl2pPr marL="421621" indent="-199401">
              <a:defRPr sz="1500"/>
            </a:lvl2pPr>
            <a:lvl3pPr marL="610112" indent="-182538">
              <a:defRPr sz="1400"/>
            </a:lvl3pPr>
            <a:lvl4pPr marL="787688" indent="-171625">
              <a:defRPr sz="1300"/>
            </a:lvl4pPr>
            <a:lvl5pPr marL="959312" indent="-154761">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94682"/>
            <a:ext cx="5487829" cy="263149"/>
          </a:xfrm>
        </p:spPr>
        <p:txBody>
          <a:bodyPr anchor="b"/>
          <a:lstStyle>
            <a:lvl1pPr marL="0" indent="0">
              <a:lnSpc>
                <a:spcPct val="90000"/>
              </a:lnSpc>
              <a:spcBef>
                <a:spcPts val="0"/>
              </a:spcBef>
              <a:buNone/>
              <a:defRPr sz="1900" b="1"/>
            </a:lvl1pPr>
            <a:lvl2pPr marL="342850" indent="0">
              <a:buNone/>
              <a:defRPr sz="1500" b="1"/>
            </a:lvl2pPr>
            <a:lvl3pPr marL="685703" indent="0">
              <a:buNone/>
              <a:defRPr sz="1400" b="1"/>
            </a:lvl3pPr>
            <a:lvl4pPr marL="1028557" indent="0">
              <a:buNone/>
              <a:defRPr sz="1200" b="1"/>
            </a:lvl4pPr>
            <a:lvl5pPr marL="1371411" indent="0">
              <a:buNone/>
              <a:defRPr sz="1200" b="1"/>
            </a:lvl5pPr>
            <a:lvl6pPr marL="1714264" indent="0">
              <a:buNone/>
              <a:defRPr sz="1200" b="1"/>
            </a:lvl6pPr>
            <a:lvl7pPr marL="2057114" indent="0">
              <a:buNone/>
              <a:defRPr sz="1200" b="1"/>
            </a:lvl7pPr>
            <a:lvl8pPr marL="2399966" indent="0">
              <a:buNone/>
              <a:defRPr sz="1200" b="1"/>
            </a:lvl8pPr>
            <a:lvl9pPr marL="274281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83335" y="2133619"/>
            <a:ext cx="5487829" cy="1166473"/>
          </a:xfrm>
        </p:spPr>
        <p:txBody>
          <a:bodyPr/>
          <a:lstStyle>
            <a:lvl1pPr marL="222219" indent="-222219">
              <a:defRPr sz="1700"/>
            </a:lvl1pPr>
            <a:lvl2pPr marL="427572" indent="-205353">
              <a:defRPr sz="1500"/>
            </a:lvl2pPr>
            <a:lvl3pPr marL="616063" indent="-183529">
              <a:defRPr sz="1400"/>
            </a:lvl3pPr>
            <a:lvl4pPr marL="787688" indent="-177576">
              <a:defRPr sz="1300"/>
            </a:lvl4pPr>
            <a:lvl5pPr marL="959312" indent="-165673">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78650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837454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400"/>
            <a:ext cx="11151917" cy="498598"/>
          </a:xfrm>
        </p:spPr>
        <p:txBody>
          <a:bodyPr/>
          <a:lstStyle>
            <a:lvl1pPr algn="ctr">
              <a:defRPr sz="3600"/>
            </a:lvl1pPr>
          </a:lstStyle>
          <a:p>
            <a:r>
              <a:rPr lang="en-US"/>
              <a:t>Click to edit Master title style</a:t>
            </a:r>
            <a:endParaRPr lang="en-US" dirty="0"/>
          </a:p>
        </p:txBody>
      </p:sp>
    </p:spTree>
    <p:extLst>
      <p:ext uri="{BB962C8B-B14F-4D97-AF65-F5344CB8AC3E}">
        <p14:creationId xmlns:p14="http://schemas.microsoft.com/office/powerpoint/2010/main" val="270229688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819401"/>
            <a:ext cx="11151917" cy="567848"/>
          </a:xfrm>
        </p:spPr>
        <p:txBody>
          <a:bodyPr/>
          <a:lstStyle>
            <a:lvl1pPr algn="l">
              <a:defRPr sz="4100" cap="none">
                <a:latin typeface="Segoe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872997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8047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Rounded Rectangular Callout 2"/>
          <p:cNvSpPr/>
          <p:nvPr userDrawn="1"/>
        </p:nvSpPr>
        <p:spPr bwMode="auto">
          <a:xfrm>
            <a:off x="760052" y="685800"/>
            <a:ext cx="10595675" cy="5257800"/>
          </a:xfrm>
          <a:prstGeom prst="wedgeRoundRectCallout">
            <a:avLst>
              <a:gd name="adj1" fmla="val -40870"/>
              <a:gd name="adj2" fmla="val 59075"/>
              <a:gd name="adj3" fmla="val 16667"/>
            </a:avLst>
          </a:prstGeom>
          <a:noFill/>
          <a:ln w="19050" cap="rnd">
            <a:solidFill>
              <a:srgbClr val="9966FF"/>
            </a:solidFill>
            <a:headEnd type="none" w="med" len="med"/>
            <a:tailEnd type="none" w="med" len="med"/>
          </a:ln>
          <a:effectLst>
            <a:glow rad="127000">
              <a:srgbClr val="CC00FF">
                <a:alpha val="24000"/>
              </a:srgbClr>
            </a:glow>
          </a:effectLst>
        </p:spPr>
        <p:style>
          <a:lnRef idx="2">
            <a:schemeClr val="dk1"/>
          </a:lnRef>
          <a:fillRef idx="1">
            <a:schemeClr val="lt1"/>
          </a:fillRef>
          <a:effectRef idx="0">
            <a:schemeClr val="dk1"/>
          </a:effectRef>
          <a:fontRef idx="minor">
            <a:schemeClr val="dk1"/>
          </a:fontRef>
        </p:style>
        <p:txBody>
          <a:bodyPr lIns="68580" tIns="34291" rIns="68580" bIns="34291" anchor="ctr"/>
          <a:lstStyle/>
          <a:p>
            <a:pPr marL="0" marR="0" lvl="0" indent="0" algn="ctr" defTabSz="68560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a:ea typeface="+mn-ea"/>
              <a:cs typeface="+mn-cs"/>
            </a:endParaRPr>
          </a:p>
        </p:txBody>
      </p:sp>
      <p:sp>
        <p:nvSpPr>
          <p:cNvPr id="4" name="Text Placeholder 3"/>
          <p:cNvSpPr>
            <a:spLocks noGrp="1"/>
          </p:cNvSpPr>
          <p:nvPr>
            <p:ph type="body" sz="quarter" idx="10"/>
          </p:nvPr>
        </p:nvSpPr>
        <p:spPr>
          <a:xfrm>
            <a:off x="1094990" y="2823866"/>
            <a:ext cx="10002021" cy="553998"/>
          </a:xfrm>
        </p:spPr>
        <p:txBody>
          <a:bodyPr anchor="ctr" anchorCtr="0"/>
          <a:lstStyle>
            <a:lvl1pPr marL="0" indent="0" algn="ctr">
              <a:lnSpc>
                <a:spcPct val="100000"/>
              </a:lnSpc>
              <a:spcBef>
                <a:spcPts val="900"/>
              </a:spcBef>
              <a:buFontTx/>
              <a:buNone/>
              <a:defRPr sz="3600" i="0" spc="-113" baseline="0">
                <a:gradFill>
                  <a:gsLst>
                    <a:gs pos="0">
                      <a:srgbClr val="FFFFFF"/>
                    </a:gs>
                    <a:gs pos="100000">
                      <a:srgbClr val="FFFFFF"/>
                    </a:gs>
                  </a:gsLst>
                  <a:lin ang="0" scaled="0"/>
                </a:gradFill>
                <a:latin typeface="Segoe" pitchFamily="34" charset="0"/>
              </a:defRPr>
            </a:lvl1pPr>
            <a:lvl2pPr marL="345246" indent="0">
              <a:lnSpc>
                <a:spcPct val="100000"/>
              </a:lnSpc>
              <a:spcBef>
                <a:spcPts val="900"/>
              </a:spcBef>
              <a:buFontTx/>
              <a:buNone/>
              <a:defRPr sz="3000" i="0" baseline="0">
                <a:solidFill>
                  <a:srgbClr val="151515"/>
                </a:solidFill>
                <a:latin typeface="Segoe Print" pitchFamily="2" charset="0"/>
              </a:defRPr>
            </a:lvl2pPr>
            <a:lvl3pPr marL="641684" indent="0">
              <a:lnSpc>
                <a:spcPct val="100000"/>
              </a:lnSpc>
              <a:spcBef>
                <a:spcPts val="900"/>
              </a:spcBef>
              <a:buFontTx/>
              <a:buNone/>
              <a:defRPr sz="2700" i="0" baseline="0">
                <a:solidFill>
                  <a:srgbClr val="151515"/>
                </a:solidFill>
                <a:latin typeface="Segoe Print" pitchFamily="2" charset="0"/>
              </a:defRPr>
            </a:lvl3pPr>
            <a:lvl4pPr marL="944074" indent="0">
              <a:lnSpc>
                <a:spcPct val="100000"/>
              </a:lnSpc>
              <a:spcBef>
                <a:spcPts val="900"/>
              </a:spcBef>
              <a:buFontTx/>
              <a:buNone/>
              <a:defRPr sz="2400" i="0" baseline="0">
                <a:solidFill>
                  <a:srgbClr val="151515"/>
                </a:solidFill>
                <a:latin typeface="Segoe Print" pitchFamily="2" charset="0"/>
              </a:defRPr>
            </a:lvl4pPr>
            <a:lvl5pPr marL="1203604" indent="0">
              <a:lnSpc>
                <a:spcPct val="100000"/>
              </a:lnSpc>
              <a:spcBef>
                <a:spcPts val="900"/>
              </a:spcBef>
              <a:buFontTx/>
              <a:buNone/>
              <a:defRPr sz="2400" i="0" baseline="0">
                <a:solidFill>
                  <a:srgbClr val="151515"/>
                </a:solidFill>
                <a:latin typeface="Segoe Print" pitchFamily="2" charset="0"/>
              </a:defRPr>
            </a:lvl5pPr>
          </a:lstStyle>
          <a:p>
            <a:pPr lvl="0"/>
            <a:r>
              <a:rPr lang="en-US"/>
              <a:t>Click to edit Master text styles</a:t>
            </a:r>
          </a:p>
        </p:txBody>
      </p:sp>
    </p:spTree>
    <p:extLst>
      <p:ext uri="{BB962C8B-B14F-4D97-AF65-F5344CB8AC3E}">
        <p14:creationId xmlns:p14="http://schemas.microsoft.com/office/powerpoint/2010/main" val="9978689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2261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315267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8"/>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05954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8"/>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2" y="6238897"/>
            <a:ext cx="12192001" cy="619125"/>
          </a:xfrm>
          <a:solidFill>
            <a:srgbClr val="FFFF99"/>
          </a:solidFill>
        </p:spPr>
        <p:txBody>
          <a:bodyPr lIns="114283" tIns="57140" rIns="114283" bIns="5714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5579877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ent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04168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01603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444252"/>
            <a:ext cx="11151917" cy="757131"/>
          </a:xfrm>
        </p:spPr>
        <p:txBody>
          <a:bodyPr/>
          <a:lstStyle/>
          <a:p>
            <a:r>
              <a:rPr lang="en-US" dirty="0"/>
              <a:t>Click to edit Master title style</a:t>
            </a:r>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52" indent="-284152">
              <a:buFont typeface="Wingdings" pitchFamily="2" charset="2"/>
              <a:buChar char=""/>
              <a:defRPr sz="4000"/>
            </a:lvl1pPr>
            <a:lvl2pPr marL="517504" indent="-233354">
              <a:buFont typeface="Wingdings" pitchFamily="2" charset="2"/>
              <a:buChar char=""/>
              <a:defRPr>
                <a:latin typeface="+mn-lt"/>
              </a:defRPr>
            </a:lvl2pPr>
            <a:lvl3pPr marL="741332" indent="-223829">
              <a:buFont typeface="Wingdings" pitchFamily="2" charset="2"/>
              <a:buChar char=""/>
              <a:tabLst/>
              <a:defRPr>
                <a:latin typeface="+mn-lt"/>
              </a:defRPr>
            </a:lvl3pPr>
            <a:lvl4pPr marL="914361" indent="-173031">
              <a:buFont typeface="Wingdings" pitchFamily="2" charset="2"/>
              <a:buChar char=""/>
              <a:defRPr>
                <a:latin typeface="+mn-lt"/>
              </a:defRPr>
            </a:lvl4pPr>
            <a:lvl5pPr marL="1087392" indent="-173031">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p>
            <a:fld id="{20CE17AF-4091-48A7-8681-C3B1BE5CA3B0}" type="datetime1">
              <a:rPr lang="en-GB" smtClean="0">
                <a:solidFill>
                  <a:srgbClr val="FFFFFF">
                    <a:tint val="75000"/>
                  </a:srgbClr>
                </a:solidFill>
              </a:rPr>
              <a:pPr/>
              <a:t>07/09/2016</a:t>
            </a:fld>
            <a:endParaRPr lang="en-GB" dirty="0">
              <a:solidFill>
                <a:srgbClr val="FFFFFF">
                  <a:tint val="75000"/>
                </a:srgbClr>
              </a:solidFill>
            </a:endParaRPr>
          </a:p>
        </p:txBody>
      </p:sp>
      <p:sp>
        <p:nvSpPr>
          <p:cNvPr id="4" name="Footer Placeholder 3"/>
          <p:cNvSpPr>
            <a:spLocks noGrp="1"/>
          </p:cNvSpPr>
          <p:nvPr>
            <p:ph type="ftr" sz="quarter" idx="12"/>
          </p:nvPr>
        </p:nvSpPr>
        <p:spPr/>
        <p:txBody>
          <a:bodyPr/>
          <a:lstStyle/>
          <a:p>
            <a:endParaRPr lang="en-GB" dirty="0">
              <a:solidFill>
                <a:srgbClr val="FFFFFF">
                  <a:tint val="75000"/>
                </a:srgbClr>
              </a:solidFill>
            </a:endParaRPr>
          </a:p>
        </p:txBody>
      </p:sp>
      <p:sp>
        <p:nvSpPr>
          <p:cNvPr id="6" name="Slide Number Placeholder 5"/>
          <p:cNvSpPr>
            <a:spLocks noGrp="1"/>
          </p:cNvSpPr>
          <p:nvPr>
            <p:ph type="sldNum" sz="quarter" idx="13"/>
          </p:nvPr>
        </p:nvSpPr>
        <p:spPr/>
        <p:txBody>
          <a:bodyPr/>
          <a:lstStyle/>
          <a:p>
            <a:fld id="{66F9B19E-23E9-4120-A06C-57F6EDB783B3}" type="slidenum">
              <a:rPr lang="en-GB" smtClean="0">
                <a:solidFill>
                  <a:srgbClr val="FFFFFF">
                    <a:tint val="75000"/>
                  </a:srgbClr>
                </a:solidFill>
              </a:rPr>
              <a:pPr/>
              <a:t>‹#›</a:t>
            </a:fld>
            <a:endParaRPr lang="en-GB">
              <a:solidFill>
                <a:srgbClr val="FFFFFF">
                  <a:tint val="75000"/>
                </a:srgbClr>
              </a:solidFill>
            </a:endParaRPr>
          </a:p>
        </p:txBody>
      </p:sp>
    </p:spTree>
    <p:extLst>
      <p:ext uri="{BB962C8B-B14F-4D97-AF65-F5344CB8AC3E}">
        <p14:creationId xmlns:p14="http://schemas.microsoft.com/office/powerpoint/2010/main" val="231485203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88" indent="-292088">
              <a:spcBef>
                <a:spcPts val="1200"/>
              </a:spcBef>
              <a:buClr>
                <a:schemeClr val="tx1"/>
              </a:buClr>
              <a:buFont typeface="Wingdings" pitchFamily="2" charset="2"/>
              <a:buChar char=""/>
              <a:defRPr/>
            </a:lvl1pPr>
            <a:lvl2pPr marL="520678" indent="-228591">
              <a:defRPr sz="2000"/>
            </a:lvl2pPr>
            <a:lvl3pPr marL="685772" indent="-165094">
              <a:tabLst/>
              <a:defRPr sz="2000"/>
            </a:lvl3pPr>
            <a:lvl4pPr marL="863564" indent="-177793">
              <a:defRPr/>
            </a:lvl4pPr>
            <a:lvl5pPr marL="1028657" indent="-16509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2" y="1447801"/>
            <a:ext cx="5396365" cy="2351413"/>
          </a:xfrm>
        </p:spPr>
        <p:txBody>
          <a:bodyPr>
            <a:spAutoFit/>
          </a:bodyPr>
          <a:lstStyle>
            <a:lvl1pPr marL="339711" indent="-339711">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74" indent="-342885">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64" indent="-342885">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57" indent="-342885">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50" indent="-342885">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88" marR="0" lvl="0" indent="-292088" algn="l" defTabSz="91432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20678" marR="0" lvl="1" indent="-228591" algn="l" defTabSz="914325"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85772" marR="0" lvl="2" indent="-165094" algn="l" defTabSz="914325"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63564" marR="0" lvl="3" indent="-177793" algn="l" defTabSz="914325"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28657" marR="0" lvl="4" indent="-165094" algn="l" defTabSz="914325"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3" name="Date Placeholder 2"/>
          <p:cNvSpPr>
            <a:spLocks noGrp="1"/>
          </p:cNvSpPr>
          <p:nvPr>
            <p:ph type="dt" sz="half" idx="12"/>
          </p:nvPr>
        </p:nvSpPr>
        <p:spPr/>
        <p:txBody>
          <a:bodyPr/>
          <a:lstStyle/>
          <a:p>
            <a:fld id="{20CE17AF-4091-48A7-8681-C3B1BE5CA3B0}" type="datetime1">
              <a:rPr lang="en-GB" smtClean="0">
                <a:solidFill>
                  <a:srgbClr val="FFFFFF">
                    <a:tint val="75000"/>
                  </a:srgbClr>
                </a:solidFill>
              </a:rPr>
              <a:pPr/>
              <a:t>07/09/2016</a:t>
            </a:fld>
            <a:endParaRPr lang="en-GB" dirty="0">
              <a:solidFill>
                <a:srgbClr val="FFFFFF">
                  <a:tint val="75000"/>
                </a:srgbClr>
              </a:solidFill>
            </a:endParaRPr>
          </a:p>
        </p:txBody>
      </p:sp>
      <p:sp>
        <p:nvSpPr>
          <p:cNvPr id="5" name="Footer Placeholder 4"/>
          <p:cNvSpPr>
            <a:spLocks noGrp="1"/>
          </p:cNvSpPr>
          <p:nvPr>
            <p:ph type="ftr" sz="quarter" idx="13"/>
          </p:nvPr>
        </p:nvSpPr>
        <p:spPr/>
        <p:txBody>
          <a:bodyPr/>
          <a:lstStyle/>
          <a:p>
            <a:endParaRPr lang="en-GB" dirty="0">
              <a:solidFill>
                <a:srgbClr val="FFFFFF">
                  <a:tint val="75000"/>
                </a:srgbClr>
              </a:solidFill>
            </a:endParaRPr>
          </a:p>
        </p:txBody>
      </p:sp>
      <p:sp>
        <p:nvSpPr>
          <p:cNvPr id="6" name="Slide Number Placeholder 5"/>
          <p:cNvSpPr>
            <a:spLocks noGrp="1"/>
          </p:cNvSpPr>
          <p:nvPr>
            <p:ph type="sldNum" sz="quarter" idx="14"/>
          </p:nvPr>
        </p:nvSpPr>
        <p:spPr/>
        <p:txBody>
          <a:bodyPr/>
          <a:lstStyle/>
          <a:p>
            <a:fld id="{66F9B19E-23E9-4120-A06C-57F6EDB783B3}" type="slidenum">
              <a:rPr lang="en-GB" smtClean="0">
                <a:solidFill>
                  <a:srgbClr val="FFFFFF">
                    <a:tint val="75000"/>
                  </a:srgbClr>
                </a:solidFill>
              </a:rPr>
              <a:pPr/>
              <a:t>‹#›</a:t>
            </a:fld>
            <a:endParaRPr lang="en-GB">
              <a:solidFill>
                <a:srgbClr val="FFFFFF">
                  <a:tint val="75000"/>
                </a:srgbClr>
              </a:solidFill>
            </a:endParaRPr>
          </a:p>
        </p:txBody>
      </p:sp>
    </p:spTree>
    <p:extLst>
      <p:ext uri="{BB962C8B-B14F-4D97-AF65-F5344CB8AC3E}">
        <p14:creationId xmlns:p14="http://schemas.microsoft.com/office/powerpoint/2010/main" val="407984995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tint val="75000"/>
                  </a:srgbClr>
                </a:solidFill>
              </a:rPr>
              <a:pPr/>
              <a:t>07/09/2016</a:t>
            </a:fld>
            <a:endParaRPr lang="en-GB" dirty="0">
              <a:solidFill>
                <a:srgbClr val="FFFFFF">
                  <a:tint val="75000"/>
                </a:srgbClr>
              </a:solidFill>
            </a:endParaRPr>
          </a:p>
        </p:txBody>
      </p:sp>
      <p:sp>
        <p:nvSpPr>
          <p:cNvPr id="4" name="Footer Placeholder 3"/>
          <p:cNvSpPr>
            <a:spLocks noGrp="1"/>
          </p:cNvSpPr>
          <p:nvPr>
            <p:ph type="ftr" sz="quarter" idx="11"/>
          </p:nvPr>
        </p:nvSpPr>
        <p:spPr/>
        <p:txBody>
          <a:bodyPr/>
          <a:lstStyle/>
          <a:p>
            <a:endParaRPr lang="en-GB" dirty="0">
              <a:solidFill>
                <a:srgbClr val="FFFFFF">
                  <a:tint val="75000"/>
                </a:srgbClr>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tint val="75000"/>
                  </a:srgbClr>
                </a:solidFill>
              </a:rPr>
              <a:pPr/>
              <a:t>‹#›</a:t>
            </a:fld>
            <a:endParaRPr lang="en-GB">
              <a:solidFill>
                <a:srgbClr val="FFFFFF">
                  <a:tint val="75000"/>
                </a:srgbClr>
              </a:solidFill>
            </a:endParaRPr>
          </a:p>
        </p:txBody>
      </p:sp>
    </p:spTree>
    <p:extLst>
      <p:ext uri="{BB962C8B-B14F-4D97-AF65-F5344CB8AC3E}">
        <p14:creationId xmlns:p14="http://schemas.microsoft.com/office/powerpoint/2010/main" val="16241887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CE17AF-4091-48A7-8681-C3B1BE5CA3B0}" type="datetime1">
              <a:rPr lang="en-GB" smtClean="0">
                <a:solidFill>
                  <a:srgbClr val="FFFFFF">
                    <a:tint val="75000"/>
                  </a:srgbClr>
                </a:solidFill>
              </a:rPr>
              <a:pPr/>
              <a:t>07/09/2016</a:t>
            </a:fld>
            <a:endParaRPr lang="en-GB" dirty="0">
              <a:solidFill>
                <a:srgbClr val="FFFFFF">
                  <a:tint val="75000"/>
                </a:srgbClr>
              </a:solidFill>
            </a:endParaRPr>
          </a:p>
        </p:txBody>
      </p:sp>
      <p:sp>
        <p:nvSpPr>
          <p:cNvPr id="3" name="Footer Placeholder 2"/>
          <p:cNvSpPr>
            <a:spLocks noGrp="1"/>
          </p:cNvSpPr>
          <p:nvPr>
            <p:ph type="ftr" sz="quarter" idx="11"/>
          </p:nvPr>
        </p:nvSpPr>
        <p:spPr/>
        <p:txBody>
          <a:bodyPr/>
          <a:lstStyle/>
          <a:p>
            <a:endParaRPr lang="en-GB" dirty="0">
              <a:solidFill>
                <a:srgbClr val="FFFFFF">
                  <a:tint val="75000"/>
                </a:srgbClr>
              </a:solidFill>
            </a:endParaRPr>
          </a:p>
        </p:txBody>
      </p:sp>
      <p:sp>
        <p:nvSpPr>
          <p:cNvPr id="4" name="Slide Number Placeholder 3"/>
          <p:cNvSpPr>
            <a:spLocks noGrp="1"/>
          </p:cNvSpPr>
          <p:nvPr>
            <p:ph type="sldNum" sz="quarter" idx="12"/>
          </p:nvPr>
        </p:nvSpPr>
        <p:spPr/>
        <p:txBody>
          <a:bodyPr/>
          <a:lstStyle/>
          <a:p>
            <a:fld id="{66F9B19E-23E9-4120-A06C-57F6EDB783B3}" type="slidenum">
              <a:rPr lang="en-GB" smtClean="0">
                <a:solidFill>
                  <a:srgbClr val="FFFFFF">
                    <a:tint val="75000"/>
                  </a:srgbClr>
                </a:solidFill>
              </a:rPr>
              <a:pPr/>
              <a:t>‹#›</a:t>
            </a:fld>
            <a:endParaRPr lang="en-GB">
              <a:solidFill>
                <a:srgbClr val="FFFFFF">
                  <a:tint val="75000"/>
                </a:srgbClr>
              </a:solidFill>
            </a:endParaRPr>
          </a:p>
        </p:txBody>
      </p:sp>
    </p:spTree>
    <p:extLst>
      <p:ext uri="{BB962C8B-B14F-4D97-AF65-F5344CB8AC3E}">
        <p14:creationId xmlns:p14="http://schemas.microsoft.com/office/powerpoint/2010/main" val="32060570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85665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4002342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262946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58374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40580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16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037272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02936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0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464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975076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117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343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6237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05818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21511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27847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6024930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5887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17697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2258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86840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8707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894249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990072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389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4917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32477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4151879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47654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4276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37440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42713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13949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22365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56572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52180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5902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95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4054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5320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7067645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34633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40848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20415810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9337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4126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25094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5333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941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602564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3778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925933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1647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6355848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6745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8885" y="6121376"/>
            <a:ext cx="1254995" cy="269134"/>
          </a:xfrm>
          <a:prstGeom prst="rect">
            <a:avLst/>
          </a:prstGeom>
        </p:spPr>
      </p:pic>
    </p:spTree>
    <p:extLst>
      <p:ext uri="{BB962C8B-B14F-4D97-AF65-F5344CB8AC3E}">
        <p14:creationId xmlns:p14="http://schemas.microsoft.com/office/powerpoint/2010/main" val="66478716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0432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20264"/>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53466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165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9439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427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500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804479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0523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3159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23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031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14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41022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7779794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3" name="Rectangle 2"/>
          <p:cNvSpPr/>
          <p:nvPr userDrawn="1"/>
        </p:nvSpPr>
        <p:spPr bwMode="auto">
          <a:xfrm>
            <a:off x="0" y="0"/>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48895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916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6587"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8628" y="6092122"/>
            <a:ext cx="1525851" cy="561354"/>
          </a:xfrm>
          <a:prstGeom prst="rect">
            <a:avLst/>
          </a:prstGeom>
        </p:spPr>
      </p:pic>
    </p:spTree>
    <p:extLst>
      <p:ext uri="{BB962C8B-B14F-4D97-AF65-F5344CB8AC3E}">
        <p14:creationId xmlns:p14="http://schemas.microsoft.com/office/powerpoint/2010/main" val="292851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47694" y="2311325"/>
            <a:ext cx="9696611" cy="2235351"/>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2399" y="18"/>
            <a:ext cx="1409690" cy="6857982"/>
          </a:xfrm>
          <a:prstGeom prst="rect">
            <a:avLst/>
          </a:prstGeom>
        </p:spPr>
      </p:pic>
      <p:pic>
        <p:nvPicPr>
          <p:cNvPr id="4"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29909" y="8395"/>
            <a:ext cx="1409692" cy="6849605"/>
          </a:xfrm>
          <a:prstGeom prst="rect">
            <a:avLst/>
          </a:prstGeom>
        </p:spPr>
      </p:pic>
    </p:spTree>
    <p:extLst>
      <p:ext uri="{BB962C8B-B14F-4D97-AF65-F5344CB8AC3E}">
        <p14:creationId xmlns:p14="http://schemas.microsoft.com/office/powerpoint/2010/main" val="93853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633224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28214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384874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5745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5530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9438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5482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86738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0" y="-20556"/>
            <a:ext cx="12195245" cy="6875122"/>
          </a:xfrm>
          <a:prstGeom prst="rect">
            <a:avLst/>
          </a:prstGeom>
        </p:spPr>
      </p:pic>
    </p:spTree>
    <p:extLst>
      <p:ext uri="{BB962C8B-B14F-4D97-AF65-F5344CB8AC3E}">
        <p14:creationId xmlns:p14="http://schemas.microsoft.com/office/powerpoint/2010/main" val="406810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53211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47252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644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078334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382681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57110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523600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3497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844334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41399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656957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04072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664245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7907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theme" Target="../theme/theme3.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image" Target="../media/image1.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image" Target="../media/image1.png"/><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theme" Target="../theme/theme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8" Type="http://schemas.openxmlformats.org/officeDocument/2006/relationships/slideLayout" Target="../slideLayouts/slideLayout129.xml"/><Relationship Id="rId3"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image" Target="../media/image79.png"/><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theme" Target="../theme/theme7.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81.pn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image" Target="../media/image80.png"/><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76.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5" Type="http://schemas.openxmlformats.org/officeDocument/2006/relationships/theme" Target="../theme/theme8.xml"/><Relationship Id="rId4"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10" Type="http://schemas.openxmlformats.org/officeDocument/2006/relationships/image" Target="../media/image1.png"/><Relationship Id="rId4" Type="http://schemas.openxmlformats.org/officeDocument/2006/relationships/slideLayout" Target="../slideLayouts/slideLayout181.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35192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65993618"/>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6570862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8080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3159784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411997"/>
      </p:ext>
    </p:extLst>
  </p:cSld>
  <p:clrMap bg1="dk1" tx1="lt1" bg2="dk2" tx2="lt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6" r:id="rId13"/>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07779813"/>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email">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585" y="228601"/>
            <a:ext cx="11152716" cy="747897"/>
          </a:xfrm>
          <a:prstGeom prst="rect">
            <a:avLst/>
          </a:prstGeom>
          <a:effectLst/>
        </p:spPr>
        <p:txBody>
          <a:bodyPr vert="horz" wrap="square" lIns="0" tIns="0" rIns="0" bIns="0" rtlCol="0" anchor="t">
            <a:spAutoFit/>
          </a:bodyPr>
          <a:lstStyle/>
          <a:p>
            <a:pPr lvl="0"/>
            <a:r>
              <a:rPr lang="en-US" dirty="0"/>
              <a:t>Click to edit Master title style</a:t>
            </a:r>
          </a:p>
        </p:txBody>
      </p:sp>
      <p:sp>
        <p:nvSpPr>
          <p:cNvPr id="3" name="Text Placeholder 2"/>
          <p:cNvSpPr>
            <a:spLocks noGrp="1"/>
          </p:cNvSpPr>
          <p:nvPr>
            <p:ph type="body" idx="1"/>
          </p:nvPr>
        </p:nvSpPr>
        <p:spPr>
          <a:xfrm>
            <a:off x="518585" y="1447800"/>
            <a:ext cx="11152716" cy="150018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142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ransition>
    <p:fade/>
  </p:transition>
  <p:txStyles>
    <p:title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p:titleStyle>
    <p:bodyStyle>
      <a:lvl1pPr marL="344488" indent="-344488" algn="l" defTabSz="684213" rtl="0" eaLnBrk="0" fontAlgn="base" hangingPunct="0">
        <a:lnSpc>
          <a:spcPct val="90000"/>
        </a:lnSpc>
        <a:spcBef>
          <a:spcPct val="20000"/>
        </a:spcBef>
        <a:spcAft>
          <a:spcPct val="0"/>
        </a:spcAft>
        <a:buBlip>
          <a:blip r:embed="rId19"/>
        </a:buBlip>
        <a:defRPr sz="2400" kern="1200">
          <a:gradFill>
            <a:gsLst>
              <a:gs pos="0">
                <a:srgbClr val="FFFFFF"/>
              </a:gs>
              <a:gs pos="86000">
                <a:srgbClr val="FFFFFF"/>
              </a:gs>
            </a:gsLst>
            <a:lin ang="5400000" scaled="0"/>
          </a:gradFill>
          <a:latin typeface="Calibri" pitchFamily="34" charset="0"/>
          <a:ea typeface="+mn-ea"/>
          <a:cs typeface="Calibri" pitchFamily="34" charset="0"/>
        </a:defRPr>
      </a:lvl1pPr>
      <a:lvl2pPr marL="641350" indent="-295275" algn="l" defTabSz="684213" rtl="0" eaLnBrk="0" fontAlgn="base" hangingPunct="0">
        <a:lnSpc>
          <a:spcPct val="90000"/>
        </a:lnSpc>
        <a:spcBef>
          <a:spcPct val="20000"/>
        </a:spcBef>
        <a:spcAft>
          <a:spcPct val="0"/>
        </a:spcAft>
        <a:buBlip>
          <a:blip r:embed="rId20"/>
        </a:buBlip>
        <a:defRPr sz="2100" kern="1200">
          <a:gradFill>
            <a:gsLst>
              <a:gs pos="0">
                <a:srgbClr val="FFFFFF"/>
              </a:gs>
              <a:gs pos="86000">
                <a:srgbClr val="FFFFFF"/>
              </a:gs>
            </a:gsLst>
            <a:lin ang="5400000" scaled="0"/>
          </a:gradFill>
          <a:latin typeface="Calibri" pitchFamily="34" charset="0"/>
          <a:ea typeface="+mn-ea"/>
          <a:cs typeface="Calibri" pitchFamily="34" charset="0"/>
        </a:defRPr>
      </a:lvl2pPr>
      <a:lvl3pPr marL="942975" indent="-301625" algn="l" defTabSz="684213" rtl="0" eaLnBrk="0" fontAlgn="base" hangingPunct="0">
        <a:lnSpc>
          <a:spcPct val="90000"/>
        </a:lnSpc>
        <a:spcBef>
          <a:spcPct val="20000"/>
        </a:spcBef>
        <a:spcAft>
          <a:spcPct val="0"/>
        </a:spcAft>
        <a:buBlip>
          <a:blip r:embed="rId20"/>
        </a:buBlip>
        <a:defRPr kern="1200">
          <a:gradFill>
            <a:gsLst>
              <a:gs pos="0">
                <a:srgbClr val="FFFFFF"/>
              </a:gs>
              <a:gs pos="86000">
                <a:srgbClr val="FFFFFF"/>
              </a:gs>
            </a:gsLst>
            <a:lin ang="5400000" scaled="0"/>
          </a:gradFill>
          <a:latin typeface="Calibri" pitchFamily="34" charset="0"/>
          <a:ea typeface="+mn-ea"/>
          <a:cs typeface="Calibri" pitchFamily="34" charset="0"/>
        </a:defRPr>
      </a:lvl3pPr>
      <a:lvl4pPr marL="1203325" indent="-258763" algn="l" defTabSz="684213" rtl="0" eaLnBrk="0" fontAlgn="base" hangingPunct="0">
        <a:lnSpc>
          <a:spcPct val="90000"/>
        </a:lnSpc>
        <a:spcBef>
          <a:spcPct val="20000"/>
        </a:spcBef>
        <a:spcAft>
          <a:spcPct val="0"/>
        </a:spcAft>
        <a:buBlip>
          <a:blip r:embed="rId20"/>
        </a:buBlip>
        <a:defRPr sz="1500" kern="1200">
          <a:gradFill>
            <a:gsLst>
              <a:gs pos="0">
                <a:srgbClr val="FFFFFF"/>
              </a:gs>
              <a:gs pos="86000">
                <a:srgbClr val="FFFFFF"/>
              </a:gs>
            </a:gsLst>
            <a:lin ang="5400000" scaled="0"/>
          </a:gradFill>
          <a:latin typeface="Calibri" pitchFamily="34" charset="0"/>
          <a:ea typeface="+mn-ea"/>
          <a:cs typeface="Calibri" pitchFamily="34" charset="0"/>
        </a:defRPr>
      </a:lvl4pPr>
      <a:lvl5pPr marL="1455738" indent="-250825" algn="l" defTabSz="684213" rtl="0" eaLnBrk="0" fontAlgn="base" hangingPunct="0">
        <a:lnSpc>
          <a:spcPct val="90000"/>
        </a:lnSpc>
        <a:spcBef>
          <a:spcPct val="20000"/>
        </a:spcBef>
        <a:spcAft>
          <a:spcPct val="0"/>
        </a:spcAft>
        <a:buBlip>
          <a:blip r:embed="rId20"/>
        </a:buBlip>
        <a:defRPr sz="1500" kern="1200">
          <a:gradFill>
            <a:gsLst>
              <a:gs pos="0">
                <a:srgbClr val="FFFFFF"/>
              </a:gs>
              <a:gs pos="86000">
                <a:srgbClr val="FFFFFF"/>
              </a:gs>
            </a:gsLst>
            <a:lin ang="5400000" scaled="0"/>
          </a:gradFill>
          <a:latin typeface="Calibri" pitchFamily="34" charset="0"/>
          <a:ea typeface="+mn-ea"/>
          <a:cs typeface="Calibri" pitchFamily="34" charset="0"/>
        </a:defRPr>
      </a:lvl5pPr>
      <a:lvl6pPr marL="1885766" indent="-171434" algn="l" defTabSz="6857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33" indent="-171434" algn="l" defTabSz="6857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01" indent="-171434" algn="l" defTabSz="6857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67" indent="-171434" algn="l" defTabSz="6857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32" rtl="0" eaLnBrk="1" latinLnBrk="0" hangingPunct="1">
        <a:defRPr sz="1400" kern="1200">
          <a:solidFill>
            <a:schemeClr val="tx1"/>
          </a:solidFill>
          <a:latin typeface="+mn-lt"/>
          <a:ea typeface="+mn-ea"/>
          <a:cs typeface="+mn-cs"/>
        </a:defRPr>
      </a:lvl1pPr>
      <a:lvl2pPr marL="342865"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600" algn="l" defTabSz="685732" rtl="0" eaLnBrk="1" latinLnBrk="0" hangingPunct="1">
        <a:defRPr sz="1400" kern="1200">
          <a:solidFill>
            <a:schemeClr val="tx1"/>
          </a:solidFill>
          <a:latin typeface="+mn-lt"/>
          <a:ea typeface="+mn-ea"/>
          <a:cs typeface="+mn-cs"/>
        </a:defRPr>
      </a:lvl4pPr>
      <a:lvl5pPr marL="1371468" algn="l" defTabSz="685732" rtl="0" eaLnBrk="1" latinLnBrk="0" hangingPunct="1">
        <a:defRPr sz="1400" kern="1200">
          <a:solidFill>
            <a:schemeClr val="tx1"/>
          </a:solidFill>
          <a:latin typeface="+mn-lt"/>
          <a:ea typeface="+mn-ea"/>
          <a:cs typeface="+mn-cs"/>
        </a:defRPr>
      </a:lvl5pPr>
      <a:lvl6pPr marL="1714335" algn="l" defTabSz="685732" rtl="0" eaLnBrk="1" latinLnBrk="0" hangingPunct="1">
        <a:defRPr sz="1400" kern="1200">
          <a:solidFill>
            <a:schemeClr val="tx1"/>
          </a:solidFill>
          <a:latin typeface="+mn-lt"/>
          <a:ea typeface="+mn-ea"/>
          <a:cs typeface="+mn-cs"/>
        </a:defRPr>
      </a:lvl6pPr>
      <a:lvl7pPr marL="2057200" algn="l" defTabSz="685732" rtl="0" eaLnBrk="1" latinLnBrk="0" hangingPunct="1">
        <a:defRPr sz="1400" kern="1200">
          <a:solidFill>
            <a:schemeClr val="tx1"/>
          </a:solidFill>
          <a:latin typeface="+mn-lt"/>
          <a:ea typeface="+mn-ea"/>
          <a:cs typeface="+mn-cs"/>
        </a:defRPr>
      </a:lvl7pPr>
      <a:lvl8pPr marL="2400066" algn="l" defTabSz="685732" rtl="0" eaLnBrk="1" latinLnBrk="0" hangingPunct="1">
        <a:defRPr sz="1400" kern="1200">
          <a:solidFill>
            <a:schemeClr val="tx1"/>
          </a:solidFill>
          <a:latin typeface="+mn-lt"/>
          <a:ea typeface="+mn-ea"/>
          <a:cs typeface="+mn-cs"/>
        </a:defRPr>
      </a:lvl8pPr>
      <a:lvl9pPr marL="2742933" algn="l" defTabSz="685732"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452877"/>
            <a:ext cx="11151917" cy="757131"/>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2"/>
          </p:nvPr>
        </p:nvSpPr>
        <p:spPr>
          <a:xfrm>
            <a:off x="457319" y="6406271"/>
            <a:ext cx="2134156" cy="273844"/>
          </a:xfrm>
          <a:prstGeom prst="rect">
            <a:avLst/>
          </a:prstGeom>
        </p:spPr>
        <p:txBody>
          <a:bodyPr vert="horz" lIns="91436" tIns="45719" rIns="91436" bIns="45719" rtlCol="0" anchor="ctr"/>
          <a:lstStyle>
            <a:lvl1pPr algn="l">
              <a:defRPr sz="1200">
                <a:solidFill>
                  <a:schemeClr val="tx1">
                    <a:tint val="75000"/>
                  </a:schemeClr>
                </a:solidFill>
              </a:defRPr>
            </a:lvl1pPr>
          </a:lstStyle>
          <a:p>
            <a:pPr defTabSz="914325"/>
            <a:fld id="{20CE17AF-4091-48A7-8681-C3B1BE5CA3B0}" type="datetime1">
              <a:rPr lang="en-GB" smtClean="0">
                <a:solidFill>
                  <a:srgbClr val="FFFFFF">
                    <a:tint val="75000"/>
                  </a:srgbClr>
                </a:solidFill>
              </a:rPr>
              <a:pPr defTabSz="914325"/>
              <a:t>07/09/2016</a:t>
            </a:fld>
            <a:endParaRPr lang="en-GB" dirty="0">
              <a:solidFill>
                <a:srgbClr val="FFFFFF">
                  <a:tint val="75000"/>
                </a:srgbClr>
              </a:solidFill>
            </a:endParaRPr>
          </a:p>
        </p:txBody>
      </p:sp>
      <p:sp>
        <p:nvSpPr>
          <p:cNvPr id="6" name="Footer Placeholder 4"/>
          <p:cNvSpPr>
            <a:spLocks noGrp="1"/>
          </p:cNvSpPr>
          <p:nvPr>
            <p:ph type="ftr" sz="quarter" idx="3"/>
          </p:nvPr>
        </p:nvSpPr>
        <p:spPr>
          <a:xfrm>
            <a:off x="3125014" y="6406271"/>
            <a:ext cx="5891938" cy="273844"/>
          </a:xfrm>
          <a:prstGeom prst="rect">
            <a:avLst/>
          </a:prstGeom>
        </p:spPr>
        <p:txBody>
          <a:bodyPr vert="horz" lIns="91436" tIns="45719" rIns="91436" bIns="45719" rtlCol="0" anchor="ctr"/>
          <a:lstStyle>
            <a:lvl1pPr algn="ctr">
              <a:defRPr sz="1200">
                <a:solidFill>
                  <a:schemeClr val="tx1">
                    <a:tint val="75000"/>
                  </a:schemeClr>
                </a:solidFill>
              </a:defRPr>
            </a:lvl1pPr>
          </a:lstStyle>
          <a:p>
            <a:pPr defTabSz="914325"/>
            <a:endParaRPr lang="en-GB" dirty="0">
              <a:solidFill>
                <a:srgbClr val="FFFFFF">
                  <a:tint val="75000"/>
                </a:srgbClr>
              </a:solidFill>
            </a:endParaRPr>
          </a:p>
        </p:txBody>
      </p:sp>
      <p:sp>
        <p:nvSpPr>
          <p:cNvPr id="7" name="Slide Number Placeholder 5"/>
          <p:cNvSpPr>
            <a:spLocks noGrp="1"/>
          </p:cNvSpPr>
          <p:nvPr>
            <p:ph type="sldNum" sz="quarter" idx="4"/>
          </p:nvPr>
        </p:nvSpPr>
        <p:spPr>
          <a:xfrm>
            <a:off x="9537008" y="6406271"/>
            <a:ext cx="2134156" cy="273844"/>
          </a:xfrm>
          <a:prstGeom prst="rect">
            <a:avLst/>
          </a:prstGeom>
        </p:spPr>
        <p:txBody>
          <a:bodyPr vert="horz" lIns="91436" tIns="45719" rIns="91436" bIns="45719" rtlCol="0" anchor="ctr"/>
          <a:lstStyle>
            <a:lvl1pPr algn="r">
              <a:defRPr sz="1200">
                <a:solidFill>
                  <a:schemeClr val="tx1">
                    <a:tint val="75000"/>
                  </a:schemeClr>
                </a:solidFill>
              </a:defRPr>
            </a:lvl1pPr>
          </a:lstStyle>
          <a:p>
            <a:pPr defTabSz="914325"/>
            <a:fld id="{66F9B19E-23E9-4120-A06C-57F6EDB783B3}" type="slidenum">
              <a:rPr lang="en-GB" smtClean="0">
                <a:solidFill>
                  <a:srgbClr val="FFFFFF">
                    <a:tint val="75000"/>
                  </a:srgbClr>
                </a:solidFill>
              </a:rPr>
              <a:pPr defTabSz="914325"/>
              <a:t>‹#›</a:t>
            </a:fld>
            <a:endParaRPr lang="en-GB">
              <a:solidFill>
                <a:srgbClr val="FFFFFF">
                  <a:tint val="75000"/>
                </a:srgbClr>
              </a:solidFill>
            </a:endParaRPr>
          </a:p>
        </p:txBody>
      </p:sp>
    </p:spTree>
    <p:extLst>
      <p:ext uri="{BB962C8B-B14F-4D97-AF65-F5344CB8AC3E}">
        <p14:creationId xmlns:p14="http://schemas.microsoft.com/office/powerpoint/2010/main" val="224198744"/>
      </p:ext>
    </p:extLst>
  </p:cSld>
  <p:clrMap bg1="dk1" tx1="lt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transition>
    <p:fade/>
  </p:transition>
  <p:hf hdr="0"/>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2"/>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2"/>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2"/>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2"/>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2"/>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9/7/2016</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58822842"/>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0.xml"/><Relationship Id="rId1" Type="http://schemas.openxmlformats.org/officeDocument/2006/relationships/slideLayout" Target="../slideLayouts/slideLayout164.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95.emf"/><Relationship Id="rId4" Type="http://schemas.openxmlformats.org/officeDocument/2006/relationships/image" Target="../media/image9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99.png"/><Relationship Id="rId13" Type="http://schemas.microsoft.com/office/2007/relationships/hdphoto" Target="../media/hdphoto7.wdp"/><Relationship Id="rId18" Type="http://schemas.openxmlformats.org/officeDocument/2006/relationships/image" Target="../media/image104.emf"/><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101.png"/><Relationship Id="rId17" Type="http://schemas.microsoft.com/office/2007/relationships/hdphoto" Target="../media/hdphoto9.wdp"/><Relationship Id="rId2" Type="http://schemas.openxmlformats.org/officeDocument/2006/relationships/image" Target="../media/image96.png"/><Relationship Id="rId16" Type="http://schemas.openxmlformats.org/officeDocument/2006/relationships/image" Target="../media/image103.png"/><Relationship Id="rId20" Type="http://schemas.microsoft.com/office/2007/relationships/hdphoto" Target="../media/hdphoto10.wdp"/><Relationship Id="rId1" Type="http://schemas.openxmlformats.org/officeDocument/2006/relationships/slideLayout" Target="../slideLayouts/slideLayout184.xml"/><Relationship Id="rId6" Type="http://schemas.openxmlformats.org/officeDocument/2006/relationships/image" Target="../media/image98.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100.png"/><Relationship Id="rId19" Type="http://schemas.openxmlformats.org/officeDocument/2006/relationships/image" Target="../media/image105.png"/><Relationship Id="rId4" Type="http://schemas.openxmlformats.org/officeDocument/2006/relationships/image" Target="../media/image97.png"/><Relationship Id="rId9" Type="http://schemas.microsoft.com/office/2007/relationships/hdphoto" Target="../media/hdphoto5.wdp"/><Relationship Id="rId14" Type="http://schemas.openxmlformats.org/officeDocument/2006/relationships/image" Target="../media/image102.png"/></Relationships>
</file>

<file path=ppt/slides/_rels/slide18.xml.rels><?xml version="1.0" encoding="UTF-8" standalone="yes"?>
<Relationships xmlns="http://schemas.openxmlformats.org/package/2006/relationships"><Relationship Id="rId8" Type="http://schemas.openxmlformats.org/officeDocument/2006/relationships/image" Target="../media/image105.png"/><Relationship Id="rId13" Type="http://schemas.microsoft.com/office/2007/relationships/hdphoto" Target="../media/hdphoto6.wdp"/><Relationship Id="rId18" Type="http://schemas.openxmlformats.org/officeDocument/2006/relationships/image" Target="../media/image103.png"/><Relationship Id="rId26" Type="http://schemas.openxmlformats.org/officeDocument/2006/relationships/image" Target="../media/image109.png"/><Relationship Id="rId3" Type="http://schemas.microsoft.com/office/2007/relationships/hdphoto" Target="../media/hdphoto4.wdp"/><Relationship Id="rId21" Type="http://schemas.openxmlformats.org/officeDocument/2006/relationships/image" Target="../media/image106.png"/><Relationship Id="rId7" Type="http://schemas.microsoft.com/office/2007/relationships/hdphoto" Target="../media/hdphoto2.wdp"/><Relationship Id="rId12" Type="http://schemas.openxmlformats.org/officeDocument/2006/relationships/image" Target="../media/image100.png"/><Relationship Id="rId17" Type="http://schemas.microsoft.com/office/2007/relationships/hdphoto" Target="../media/hdphoto8.wdp"/><Relationship Id="rId25" Type="http://schemas.openxmlformats.org/officeDocument/2006/relationships/image" Target="../media/image108.png"/><Relationship Id="rId2" Type="http://schemas.openxmlformats.org/officeDocument/2006/relationships/image" Target="../media/image98.png"/><Relationship Id="rId16" Type="http://schemas.openxmlformats.org/officeDocument/2006/relationships/image" Target="../media/image102.png"/><Relationship Id="rId20" Type="http://schemas.openxmlformats.org/officeDocument/2006/relationships/image" Target="../media/image104.emf"/><Relationship Id="rId29" Type="http://schemas.openxmlformats.org/officeDocument/2006/relationships/image" Target="../media/image112.emf"/><Relationship Id="rId1" Type="http://schemas.openxmlformats.org/officeDocument/2006/relationships/slideLayout" Target="../slideLayouts/slideLayout184.xml"/><Relationship Id="rId6" Type="http://schemas.openxmlformats.org/officeDocument/2006/relationships/image" Target="../media/image96.png"/><Relationship Id="rId11" Type="http://schemas.microsoft.com/office/2007/relationships/hdphoto" Target="../media/hdphoto3.wdp"/><Relationship Id="rId24" Type="http://schemas.openxmlformats.org/officeDocument/2006/relationships/image" Target="../media/image40.png"/><Relationship Id="rId32" Type="http://schemas.openxmlformats.org/officeDocument/2006/relationships/image" Target="../media/image115.emf"/><Relationship Id="rId5" Type="http://schemas.microsoft.com/office/2007/relationships/hdphoto" Target="../media/hdphoto5.wdp"/><Relationship Id="rId15" Type="http://schemas.microsoft.com/office/2007/relationships/hdphoto" Target="../media/hdphoto7.wdp"/><Relationship Id="rId23" Type="http://schemas.openxmlformats.org/officeDocument/2006/relationships/image" Target="../media/image107.png"/><Relationship Id="rId28" Type="http://schemas.openxmlformats.org/officeDocument/2006/relationships/image" Target="../media/image111.emf"/><Relationship Id="rId10" Type="http://schemas.openxmlformats.org/officeDocument/2006/relationships/image" Target="../media/image97.png"/><Relationship Id="rId19" Type="http://schemas.microsoft.com/office/2007/relationships/hdphoto" Target="../media/hdphoto9.wdp"/><Relationship Id="rId31" Type="http://schemas.openxmlformats.org/officeDocument/2006/relationships/image" Target="../media/image114.emf"/><Relationship Id="rId4" Type="http://schemas.openxmlformats.org/officeDocument/2006/relationships/image" Target="../media/image99.png"/><Relationship Id="rId9" Type="http://schemas.microsoft.com/office/2007/relationships/hdphoto" Target="../media/hdphoto10.wdp"/><Relationship Id="rId14" Type="http://schemas.openxmlformats.org/officeDocument/2006/relationships/image" Target="../media/image101.png"/><Relationship Id="rId22" Type="http://schemas.microsoft.com/office/2007/relationships/hdphoto" Target="../media/hdphoto11.wdp"/><Relationship Id="rId27" Type="http://schemas.openxmlformats.org/officeDocument/2006/relationships/image" Target="../media/image110.emf"/><Relationship Id="rId30" Type="http://schemas.openxmlformats.org/officeDocument/2006/relationships/image" Target="../media/image113.emf"/></Relationships>
</file>

<file path=ppt/slides/_rels/slide1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7.xml"/><Relationship Id="rId1" Type="http://schemas.openxmlformats.org/officeDocument/2006/relationships/slideLayout" Target="../slideLayouts/slideLayout175.xm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xuk/AzureWorkshops"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hyperlink" Target="http://aka.ms/cortanaintelligencelink" TargetMode="External"/><Relationship Id="rId4" Type="http://schemas.openxmlformats.org/officeDocument/2006/relationships/hyperlink" Target="https://gallery.cortanaintelligence.com/brow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39"/>
          <p:cNvSpPr>
            <a:spLocks noChangeAspect="1"/>
          </p:cNvSpPr>
          <p:nvPr/>
        </p:nvSpPr>
        <p:spPr bwMode="auto">
          <a:xfrm>
            <a:off x="5729970" y="1930401"/>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sp>
        <p:nvSpPr>
          <p:cNvPr id="3" name="Title 2"/>
          <p:cNvSpPr>
            <a:spLocks noGrp="1"/>
          </p:cNvSpPr>
          <p:nvPr>
            <p:ph type="title"/>
          </p:nvPr>
        </p:nvSpPr>
        <p:spPr>
          <a:xfrm>
            <a:off x="337028" y="2297363"/>
            <a:ext cx="7128810" cy="2437590"/>
          </a:xfrm>
        </p:spPr>
        <p:txBody>
          <a:bodyPr lIns="0" tIns="0" rIns="0" bIns="0"/>
          <a:lstStyle/>
          <a:p>
            <a:r>
              <a:rPr lang="en-US" sz="8800" dirty="0"/>
              <a:t>What the Data?</a:t>
            </a:r>
          </a:p>
        </p:txBody>
      </p:sp>
      <p:grpSp>
        <p:nvGrpSpPr>
          <p:cNvPr id="16" name="Group 15"/>
          <p:cNvGrpSpPr/>
          <p:nvPr/>
        </p:nvGrpSpPr>
        <p:grpSpPr>
          <a:xfrm>
            <a:off x="6174338" y="2877434"/>
            <a:ext cx="4770510" cy="2022911"/>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p:cNvGrpSpPr/>
          <p:nvPr/>
        </p:nvGrpSpPr>
        <p:grpSpPr>
          <a:xfrm>
            <a:off x="9572473" y="0"/>
            <a:ext cx="952450" cy="3145132"/>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Bent Arrow 51"/>
          <p:cNvSpPr/>
          <p:nvPr/>
        </p:nvSpPr>
        <p:spPr bwMode="auto">
          <a:xfrm>
            <a:off x="5221122" y="4114848"/>
            <a:ext cx="1093716" cy="274315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52"/>
          <p:cNvGrpSpPr/>
          <p:nvPr/>
        </p:nvGrpSpPr>
        <p:grpSpPr>
          <a:xfrm flipH="1">
            <a:off x="8755072" y="4631852"/>
            <a:ext cx="1233754" cy="2226147"/>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7213410" y="4740639"/>
            <a:ext cx="1260794" cy="2117360"/>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1" name="Footer Placeholder 3"/>
          <p:cNvSpPr txBox="1">
            <a:spLocks/>
          </p:cNvSpPr>
          <p:nvPr/>
        </p:nvSpPr>
        <p:spPr>
          <a:xfrm>
            <a:off x="337028" y="5693361"/>
            <a:ext cx="7681480" cy="8910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1"/>
                </a:solidFill>
                <a:effectLst/>
                <a:uLnTx/>
                <a:uFillTx/>
                <a:latin typeface="Segoe UI"/>
                <a:ea typeface="+mn-ea"/>
                <a:cs typeface="+mn-cs"/>
              </a:rPr>
              <a:t>Amy Nicholson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Segoe UI"/>
                <a:ea typeface="+mn-ea"/>
                <a:cs typeface="+mn-cs"/>
              </a:rPr>
              <a:t>Technical Evangelist,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Segoe UI"/>
              </a:rPr>
              <a:t>@AmyKateNicho</a:t>
            </a:r>
            <a:endParaRPr kumimoji="0" lang="en-GB" sz="1800" b="0" i="0" u="none" strike="noStrike" kern="1200" cap="none" spc="0" normalizeH="0" baseline="0" noProof="0" dirty="0">
              <a:ln>
                <a:noFill/>
              </a:ln>
              <a:solidFill>
                <a:schemeClr val="tx1"/>
              </a:solidFill>
              <a:effectLst/>
              <a:uLnTx/>
              <a:uFillTx/>
              <a:latin typeface="Segoe UI"/>
              <a:ea typeface="+mn-ea"/>
              <a:cs typeface="+mn-cs"/>
            </a:endParaRPr>
          </a:p>
        </p:txBody>
      </p:sp>
      <p:pic>
        <p:nvPicPr>
          <p:cNvPr id="33" name="Picture 2" descr="C:\Users\rfraser\Pictures\microsoft_logo_202x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416" y="6165304"/>
            <a:ext cx="2565400" cy="419100"/>
          </a:xfrm>
          <a:prstGeom prst="rect">
            <a:avLst/>
          </a:prstGeom>
          <a:noFill/>
          <a:extLst>
            <a:ext uri="{909E8E84-426E-40DD-AFC4-6F175D3DCCD1}">
              <a14:hiddenFill xmlns:a14="http://schemas.microsoft.com/office/drawing/2010/main">
                <a:solidFill>
                  <a:srgbClr val="FFFFFF"/>
                </a:solidFill>
              </a14:hiddenFill>
            </a:ext>
          </a:extLst>
        </p:spPr>
      </p:pic>
      <p:sp>
        <p:nvSpPr>
          <p:cNvPr id="34" name="Footer Placeholder 3"/>
          <p:cNvSpPr txBox="1">
            <a:spLocks/>
          </p:cNvSpPr>
          <p:nvPr/>
        </p:nvSpPr>
        <p:spPr>
          <a:xfrm>
            <a:off x="337028" y="3492042"/>
            <a:ext cx="7681480" cy="8910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000" spc="-98" dirty="0">
                <a:ln w="3175">
                  <a:noFill/>
                </a:ln>
                <a:gradFill>
                  <a:gsLst>
                    <a:gs pos="100000">
                      <a:schemeClr val="tx1"/>
                    </a:gs>
                    <a:gs pos="0">
                      <a:schemeClr val="tx1"/>
                    </a:gs>
                  </a:gsLst>
                  <a:lin ang="5400000" scaled="0"/>
                </a:gradFill>
                <a:latin typeface="+mj-lt"/>
                <a:cs typeface="Segoe UI" pitchFamily="34" charset="0"/>
              </a:rPr>
              <a:t>Cortana Intelligence Suite</a:t>
            </a:r>
          </a:p>
        </p:txBody>
      </p:sp>
    </p:spTree>
    <p:extLst>
      <p:ext uri="{BB962C8B-B14F-4D97-AF65-F5344CB8AC3E}">
        <p14:creationId xmlns:p14="http://schemas.microsoft.com/office/powerpoint/2010/main" val="1649473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737" b="18263"/>
          <a:stretch/>
        </p:blipFill>
        <p:spPr>
          <a:xfrm>
            <a:off x="0" y="0"/>
            <a:ext cx="12192000" cy="6858000"/>
          </a:xfrm>
          <a:prstGeom prst="rect">
            <a:avLst/>
          </a:prstGeom>
        </p:spPr>
      </p:pic>
      <p:sp>
        <p:nvSpPr>
          <p:cNvPr id="4" name="Rectangle 3"/>
          <p:cNvSpPr/>
          <p:nvPr/>
        </p:nvSpPr>
        <p:spPr bwMode="auto">
          <a:xfrm rot="10800000">
            <a:off x="-6582" y="-13326"/>
            <a:ext cx="12198582" cy="1337629"/>
          </a:xfrm>
          <a:prstGeom prst="rect">
            <a:avLst/>
          </a:prstGeom>
          <a:gradFill flip="none" rotWithShape="1">
            <a:gsLst>
              <a:gs pos="0">
                <a:srgbClr val="00101A">
                  <a:alpha val="83000"/>
                </a:srgbClr>
              </a:gs>
              <a:gs pos="50000">
                <a:srgbClr val="00101A">
                  <a:alpha val="53000"/>
                </a:srgbClr>
              </a:gs>
              <a:gs pos="100000">
                <a:srgbClr val="4C3A00">
                  <a:alpha val="0"/>
                </a:srgbClr>
              </a:gs>
            </a:gsLst>
            <a:lin ang="16200000" scaled="1"/>
            <a:tileRect/>
          </a:gra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lIns="93256" tIns="46628" rIns="93256" bIns="46628" anchor="ct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mn-ea"/>
              <a:cs typeface="Arial"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40584" y="6116840"/>
            <a:ext cx="1554209" cy="571706"/>
          </a:xfrm>
          <a:prstGeom prst="rect">
            <a:avLst/>
          </a:prstGeom>
        </p:spPr>
      </p:pic>
      <p:sp>
        <p:nvSpPr>
          <p:cNvPr id="3" name="Title 2"/>
          <p:cNvSpPr>
            <a:spLocks noGrp="1"/>
          </p:cNvSpPr>
          <p:nvPr>
            <p:ph type="title"/>
          </p:nvPr>
        </p:nvSpPr>
        <p:spPr/>
        <p:txBody>
          <a:bodyPr/>
          <a:lstStyle/>
          <a:p>
            <a:r>
              <a:rPr lang="en-GB" sz="5400" dirty="0"/>
              <a:t>Driven By </a:t>
            </a:r>
            <a:r>
              <a:rPr lang="en-GB" sz="5400" b="1" dirty="0"/>
              <a:t>Data</a:t>
            </a:r>
          </a:p>
        </p:txBody>
      </p:sp>
    </p:spTree>
    <p:extLst>
      <p:ext uri="{BB962C8B-B14F-4D97-AF65-F5344CB8AC3E}">
        <p14:creationId xmlns:p14="http://schemas.microsoft.com/office/powerpoint/2010/main" val="39955731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14"/>
          <p:cNvSpPr>
            <a:spLocks/>
          </p:cNvSpPr>
          <p:nvPr/>
        </p:nvSpPr>
        <p:spPr bwMode="auto">
          <a:xfrm>
            <a:off x="4213060" y="1959174"/>
            <a:ext cx="1464472" cy="2359340"/>
          </a:xfrm>
          <a:custGeom>
            <a:avLst/>
            <a:gdLst>
              <a:gd name="T0" fmla="*/ 470 w 470"/>
              <a:gd name="T1" fmla="*/ 0 h 757"/>
              <a:gd name="T2" fmla="*/ 0 w 470"/>
              <a:gd name="T3" fmla="*/ 572 h 757"/>
              <a:gd name="T4" fmla="*/ 30 w 470"/>
              <a:gd name="T5" fmla="*/ 757 h 757"/>
            </a:gdLst>
            <a:ahLst/>
            <a:cxnLst>
              <a:cxn ang="0">
                <a:pos x="T0" y="T1"/>
              </a:cxn>
              <a:cxn ang="0">
                <a:pos x="T2" y="T3"/>
              </a:cxn>
              <a:cxn ang="0">
                <a:pos x="T4" y="T5"/>
              </a:cxn>
            </a:cxnLst>
            <a:rect l="0" t="0" r="r" b="b"/>
            <a:pathLst>
              <a:path w="470" h="757">
                <a:moveTo>
                  <a:pt x="470" y="0"/>
                </a:moveTo>
                <a:cubicBezTo>
                  <a:pt x="202" y="53"/>
                  <a:pt x="0" y="289"/>
                  <a:pt x="0" y="572"/>
                </a:cubicBezTo>
                <a:cubicBezTo>
                  <a:pt x="0" y="637"/>
                  <a:pt x="11" y="699"/>
                  <a:pt x="30" y="757"/>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Freeform 15"/>
          <p:cNvSpPr>
            <a:spLocks/>
          </p:cNvSpPr>
          <p:nvPr/>
        </p:nvSpPr>
        <p:spPr bwMode="auto">
          <a:xfrm>
            <a:off x="6391871" y="1959174"/>
            <a:ext cx="1461360" cy="2356228"/>
          </a:xfrm>
          <a:custGeom>
            <a:avLst/>
            <a:gdLst>
              <a:gd name="T0" fmla="*/ 439 w 469"/>
              <a:gd name="T1" fmla="*/ 756 h 756"/>
              <a:gd name="T2" fmla="*/ 469 w 469"/>
              <a:gd name="T3" fmla="*/ 572 h 756"/>
              <a:gd name="T4" fmla="*/ 0 w 469"/>
              <a:gd name="T5" fmla="*/ 0 h 756"/>
            </a:gdLst>
            <a:ahLst/>
            <a:cxnLst>
              <a:cxn ang="0">
                <a:pos x="T0" y="T1"/>
              </a:cxn>
              <a:cxn ang="0">
                <a:pos x="T2" y="T3"/>
              </a:cxn>
              <a:cxn ang="0">
                <a:pos x="T4" y="T5"/>
              </a:cxn>
            </a:cxnLst>
            <a:rect l="0" t="0" r="r" b="b"/>
            <a:pathLst>
              <a:path w="469" h="756">
                <a:moveTo>
                  <a:pt x="439" y="756"/>
                </a:moveTo>
                <a:cubicBezTo>
                  <a:pt x="458" y="698"/>
                  <a:pt x="469" y="636"/>
                  <a:pt x="469" y="572"/>
                </a:cubicBezTo>
                <a:cubicBezTo>
                  <a:pt x="469" y="289"/>
                  <a:pt x="267" y="53"/>
                  <a:pt x="0" y="0"/>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Freeform 16"/>
          <p:cNvSpPr>
            <a:spLocks/>
          </p:cNvSpPr>
          <p:nvPr/>
        </p:nvSpPr>
        <p:spPr bwMode="auto">
          <a:xfrm>
            <a:off x="4664385" y="4937919"/>
            <a:ext cx="2740633" cy="620960"/>
          </a:xfrm>
          <a:custGeom>
            <a:avLst/>
            <a:gdLst>
              <a:gd name="T0" fmla="*/ 0 w 879"/>
              <a:gd name="T1" fmla="*/ 0 h 199"/>
              <a:gd name="T2" fmla="*/ 439 w 879"/>
              <a:gd name="T3" fmla="*/ 199 h 199"/>
              <a:gd name="T4" fmla="*/ 879 w 879"/>
              <a:gd name="T5" fmla="*/ 0 h 199"/>
            </a:gdLst>
            <a:ahLst/>
            <a:cxnLst>
              <a:cxn ang="0">
                <a:pos x="T0" y="T1"/>
              </a:cxn>
              <a:cxn ang="0">
                <a:pos x="T2" y="T3"/>
              </a:cxn>
              <a:cxn ang="0">
                <a:pos x="T4" y="T5"/>
              </a:cxn>
            </a:cxnLst>
            <a:rect l="0" t="0" r="r" b="b"/>
            <a:pathLst>
              <a:path w="879" h="199">
                <a:moveTo>
                  <a:pt x="0" y="0"/>
                </a:moveTo>
                <a:cubicBezTo>
                  <a:pt x="107" y="122"/>
                  <a:pt x="264" y="199"/>
                  <a:pt x="439" y="199"/>
                </a:cubicBezTo>
                <a:cubicBezTo>
                  <a:pt x="614" y="199"/>
                  <a:pt x="772" y="122"/>
                  <a:pt x="879" y="0"/>
                </a:cubicBezTo>
              </a:path>
            </a:pathLst>
          </a:custGeom>
          <a:noFill/>
          <a:ln w="12700" cap="flat" cmpd="sng" algn="ctr">
            <a:solidFill>
              <a:srgbClr val="FFFFFF"/>
            </a:solidFill>
            <a:prstDash val="solid"/>
            <a:miter lim="800000"/>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Business Trans large"/>
          <p:cNvSpPr txBox="1"/>
          <p:nvPr/>
        </p:nvSpPr>
        <p:spPr>
          <a:xfrm>
            <a:off x="4290923" y="3447270"/>
            <a:ext cx="3489941" cy="603453"/>
          </a:xfrm>
          <a:prstGeom prst="rect">
            <a:avLst/>
          </a:prstGeom>
          <a:noFill/>
          <a:ln w="25400">
            <a:noFill/>
            <a:miter lim="800000"/>
          </a:ln>
        </p:spPr>
        <p:txBody>
          <a:bodyPr wrap="square" lIns="0" tIns="0" rIns="0" bIns="0"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w="3175">
                  <a:noFill/>
                </a:ln>
                <a:gradFill>
                  <a:gsLst>
                    <a:gs pos="18182">
                      <a:srgbClr val="EAEAEA">
                        <a:lumMod val="60000"/>
                        <a:lumOff val="40000"/>
                      </a:srgbClr>
                    </a:gs>
                    <a:gs pos="100000">
                      <a:srgbClr val="EAEAEA">
                        <a:lumMod val="60000"/>
                        <a:lumOff val="40000"/>
                      </a:srgbClr>
                    </a:gs>
                  </a:gsLst>
                  <a:lin ang="5400000" scaled="1"/>
                </a:gradFill>
                <a:effectLst/>
                <a:uLnTx/>
                <a:uFillTx/>
                <a:latin typeface="Segoe UI Semibold" panose="020B0702040204020203" pitchFamily="34" charset="0"/>
                <a:cs typeface="Segoe UI Semibold" panose="020B0702040204020203" pitchFamily="34" charset="0"/>
              </a:rPr>
              <a:t>INTERCONNECTED</a:t>
            </a:r>
            <a:br>
              <a:rPr kumimoji="0" lang="en-US" sz="2353" b="0" i="0" u="none" strike="noStrike" kern="0" cap="none" spc="49" normalizeH="0" baseline="0" noProof="0" dirty="0">
                <a:ln w="3175">
                  <a:noFill/>
                </a:ln>
                <a:gradFill>
                  <a:gsLst>
                    <a:gs pos="18182">
                      <a:srgbClr val="EAEAEA">
                        <a:lumMod val="60000"/>
                        <a:lumOff val="40000"/>
                      </a:srgbClr>
                    </a:gs>
                    <a:gs pos="100000">
                      <a:srgbClr val="EAEAEA">
                        <a:lumMod val="60000"/>
                        <a:lumOff val="40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2353" b="0" i="0" u="none" strike="noStrike" kern="0" cap="none" spc="49" normalizeH="0" baseline="0" noProof="0" dirty="0">
                <a:ln w="3175">
                  <a:noFill/>
                </a:ln>
                <a:gradFill>
                  <a:gsLst>
                    <a:gs pos="18182">
                      <a:srgbClr val="EAEAEA">
                        <a:lumMod val="60000"/>
                        <a:lumOff val="40000"/>
                      </a:srgbClr>
                    </a:gs>
                    <a:gs pos="100000">
                      <a:srgbClr val="EAEAEA">
                        <a:lumMod val="60000"/>
                        <a:lumOff val="40000"/>
                      </a:srgbClr>
                    </a:gs>
                  </a:gsLst>
                  <a:lin ang="5400000" scaled="1"/>
                </a:gradFill>
                <a:effectLst/>
                <a:uLnTx/>
                <a:uFillTx/>
                <a:latin typeface="Segoe UI Semibold" panose="020B0702040204020203" pitchFamily="34" charset="0"/>
                <a:cs typeface="Segoe UI Semibold" panose="020B0702040204020203" pitchFamily="34" charset="0"/>
              </a:rPr>
              <a:t>AMBITIONS</a:t>
            </a:r>
            <a:endParaRPr kumimoji="0" lang="en-US" sz="2353" b="1" i="0" u="none" strike="noStrike" kern="0" cap="none" spc="49" normalizeH="0" baseline="0" noProof="0" dirty="0">
              <a:ln w="3175">
                <a:noFill/>
              </a:ln>
              <a:gradFill>
                <a:gsLst>
                  <a:gs pos="18182">
                    <a:srgbClr val="EAEAEA">
                      <a:lumMod val="60000"/>
                      <a:lumOff val="40000"/>
                    </a:srgbClr>
                  </a:gs>
                  <a:gs pos="100000">
                    <a:srgbClr val="EAEAEA">
                      <a:lumMod val="60000"/>
                      <a:lumOff val="40000"/>
                    </a:srgbClr>
                  </a:gs>
                </a:gsLst>
                <a:lin ang="5400000" scaled="1"/>
              </a:gradFill>
              <a:effectLst/>
              <a:uLnTx/>
              <a:uFillTx/>
              <a:latin typeface="Segoe UI Semibold" panose="020B0702040204020203" pitchFamily="34" charset="0"/>
              <a:cs typeface="Segoe UI Semibold" panose="020B0702040204020203" pitchFamily="34" charset="0"/>
            </a:endParaRPr>
          </a:p>
        </p:txBody>
      </p:sp>
      <p:grpSp>
        <p:nvGrpSpPr>
          <p:cNvPr id="5" name="Group 4"/>
          <p:cNvGrpSpPr/>
          <p:nvPr/>
        </p:nvGrpSpPr>
        <p:grpSpPr>
          <a:xfrm>
            <a:off x="3043210" y="4287315"/>
            <a:ext cx="2828068" cy="1798028"/>
            <a:chOff x="3043210" y="4287315"/>
            <a:chExt cx="2828068" cy="1798028"/>
          </a:xfrm>
        </p:grpSpPr>
        <p:sp>
          <p:nvSpPr>
            <p:cNvPr id="36" name="TextBox 35"/>
            <p:cNvSpPr txBox="1"/>
            <p:nvPr/>
          </p:nvSpPr>
          <p:spPr>
            <a:xfrm>
              <a:off x="3043210" y="5306889"/>
              <a:ext cx="2828068" cy="778454"/>
            </a:xfrm>
            <a:prstGeom prst="rect">
              <a:avLst/>
            </a:prstGeom>
            <a:noFill/>
          </p:spPr>
          <p:txBody>
            <a:bodyPr wrap="square" lIns="179285" tIns="143428" rIns="179285" bIns="143428"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ctr" defTabSz="896386" eaLnBrk="1" fontAlgn="auto" latinLnBrk="0" hangingPunct="1">
                <a:lnSpc>
                  <a:spcPct val="90000"/>
                </a:lnSpc>
                <a:spcBef>
                  <a:spcPct val="0"/>
                </a:spcBef>
                <a:spcAft>
                  <a:spcPts val="588"/>
                </a:spcAft>
                <a:buClrTx/>
                <a:buSzTx/>
                <a:buFontTx/>
                <a:buNone/>
                <a:tabLst/>
                <a:defRPr/>
              </a:pPr>
              <a:r>
                <a:rPr kumimoji="0" lang="en-US" sz="1765" b="1" i="0" u="none" strike="noStrike" kern="0" cap="none" spc="49" normalizeH="0" baseline="0" noProof="0" dirty="0">
                  <a:ln w="3175">
                    <a:noFill/>
                  </a:ln>
                  <a:gradFill>
                    <a:gsLst>
                      <a:gs pos="91818">
                        <a:schemeClr val="tx2">
                          <a:lumMod val="40000"/>
                          <a:lumOff val="60000"/>
                        </a:schemeClr>
                      </a:gs>
                      <a:gs pos="56000">
                        <a:schemeClr val="tx2">
                          <a:lumMod val="40000"/>
                          <a:lumOff val="60000"/>
                        </a:schemeClr>
                      </a:gs>
                    </a:gsLst>
                    <a:lin ang="5400000" scaled="1"/>
                  </a:gradFill>
                  <a:effectLst/>
                  <a:uLnTx/>
                  <a:uFillTx/>
                  <a:latin typeface="Segoe UI Semibold" panose="020B0702040204020203" pitchFamily="34" charset="0"/>
                  <a:cs typeface="Segoe UI Semibold" panose="020B0702040204020203" pitchFamily="34" charset="0"/>
                </a:rPr>
                <a:t>Create</a:t>
              </a:r>
              <a:r>
                <a:rPr kumimoji="0" lang="en-US" sz="1765" b="0" i="0" u="none" strike="noStrike" kern="0" cap="none" spc="49" normalizeH="0" baseline="0" noProof="0" dirty="0">
                  <a:ln w="3175">
                    <a:noFill/>
                  </a:ln>
                  <a:gradFill>
                    <a:gsLst>
                      <a:gs pos="91818">
                        <a:schemeClr val="accent3">
                          <a:lumMod val="40000"/>
                          <a:lumOff val="60000"/>
                        </a:schemeClr>
                      </a:gs>
                      <a:gs pos="56000">
                        <a:schemeClr val="accent3">
                          <a:lumMod val="40000"/>
                          <a:lumOff val="60000"/>
                        </a:schemeClr>
                      </a:gs>
                    </a:gsLst>
                    <a:lin ang="5400000" scaled="1"/>
                  </a:gradFill>
                  <a:effectLst/>
                  <a:uLnTx/>
                  <a:uFillTx/>
                  <a:latin typeface="Segoe UI" panose="020B0502040204020203" pitchFamily="34" charset="0"/>
                  <a:cs typeface="Segoe UI" panose="020B0502040204020203" pitchFamily="34" charset="0"/>
                </a:rPr>
                <a:t> </a:t>
              </a: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more</a:t>
              </a:r>
              <a:b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b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personal computing</a:t>
              </a:r>
            </a:p>
          </p:txBody>
        </p:sp>
        <p:sp>
          <p:nvSpPr>
            <p:cNvPr id="50" name="Oval 49"/>
            <p:cNvSpPr/>
            <p:nvPr/>
          </p:nvSpPr>
          <p:spPr bwMode="auto">
            <a:xfrm>
              <a:off x="4098105" y="4287315"/>
              <a:ext cx="718279" cy="718279"/>
            </a:xfrm>
            <a:prstGeom prst="ellipse">
              <a:avLst/>
            </a:prstGeom>
            <a:solidFill>
              <a:srgbClr val="FFFFFF">
                <a:alpha val="26000"/>
              </a:srgbClr>
            </a:solidFill>
            <a:ln w="19050">
              <a:noFill/>
              <a:miter lim="800000"/>
            </a:ln>
          </p:spPr>
          <p:txBody>
            <a:bodyPr wrap="square" lIns="233070" tIns="197213" rIns="179285" bIns="179285"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FFFFFF"/>
                </a:solidFill>
                <a:effectLst/>
                <a:uLnTx/>
                <a:uFillTx/>
                <a:cs typeface="Segoe UI Semibold" panose="020B0702040204020203" pitchFamily="34" charset="0"/>
              </a:endParaRPr>
            </a:p>
          </p:txBody>
        </p:sp>
        <p:pic>
          <p:nvPicPr>
            <p:cNvPr id="62" name="people icon"/>
            <p:cNvPicPr>
              <a:picLocks noChangeAspect="1"/>
            </p:cNvPicPr>
            <p:nvPr/>
          </p:nvPicPr>
          <p:blipFill>
            <a:blip r:embed="rId3"/>
            <a:stretch>
              <a:fillRect/>
            </a:stretch>
          </p:blipFill>
          <p:spPr>
            <a:xfrm>
              <a:off x="4277960" y="4467169"/>
              <a:ext cx="358570" cy="358570"/>
            </a:xfrm>
            <a:prstGeom prst="rect">
              <a:avLst/>
            </a:prstGeom>
          </p:spPr>
        </p:pic>
      </p:grpSp>
      <p:grpSp>
        <p:nvGrpSpPr>
          <p:cNvPr id="3" name="Group 2"/>
          <p:cNvGrpSpPr/>
          <p:nvPr/>
        </p:nvGrpSpPr>
        <p:grpSpPr>
          <a:xfrm>
            <a:off x="6077077" y="4287315"/>
            <a:ext cx="3071714" cy="1798028"/>
            <a:chOff x="6077077" y="4287315"/>
            <a:chExt cx="3071714" cy="1798028"/>
          </a:xfrm>
        </p:grpSpPr>
        <p:sp>
          <p:nvSpPr>
            <p:cNvPr id="34" name="TextBox 33"/>
            <p:cNvSpPr txBox="1"/>
            <p:nvPr/>
          </p:nvSpPr>
          <p:spPr>
            <a:xfrm>
              <a:off x="6077077" y="5306889"/>
              <a:ext cx="3071714" cy="778454"/>
            </a:xfrm>
            <a:prstGeom prst="rect">
              <a:avLst/>
            </a:prstGeom>
            <a:noFill/>
          </p:spPr>
          <p:txBody>
            <a:bodyPr wrap="square" lIns="179285" tIns="143428" rIns="179285" bIns="143428"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ctr" defTabSz="896386" eaLnBrk="1" fontAlgn="auto" latinLnBrk="0" hangingPunct="1">
                <a:lnSpc>
                  <a:spcPct val="90000"/>
                </a:lnSpc>
                <a:spcBef>
                  <a:spcPct val="0"/>
                </a:spcBef>
                <a:spcAft>
                  <a:spcPts val="588"/>
                </a:spcAft>
                <a:buClrTx/>
                <a:buSzTx/>
                <a:buFontTx/>
                <a:buNone/>
                <a:tabLst/>
                <a:defRPr/>
              </a:pPr>
              <a:r>
                <a:rPr kumimoji="0" lang="en-US" sz="1765" b="1" i="0" u="none" strike="noStrike" kern="0" cap="none" spc="49" normalizeH="0" baseline="0" noProof="0" dirty="0">
                  <a:ln w="3175">
                    <a:noFill/>
                  </a:ln>
                  <a:gradFill>
                    <a:gsLst>
                      <a:gs pos="91818">
                        <a:schemeClr val="tx2">
                          <a:lumMod val="40000"/>
                          <a:lumOff val="60000"/>
                        </a:schemeClr>
                      </a:gs>
                      <a:gs pos="56000">
                        <a:schemeClr val="tx2">
                          <a:lumMod val="40000"/>
                          <a:lumOff val="60000"/>
                        </a:schemeClr>
                      </a:gs>
                    </a:gsLst>
                    <a:lin ang="5400000" scaled="1"/>
                  </a:gradFill>
                  <a:effectLst/>
                  <a:uLnTx/>
                  <a:uFillTx/>
                  <a:latin typeface="Segoe UI Semibold" panose="020B0702040204020203" pitchFamily="34" charset="0"/>
                  <a:cs typeface="Segoe UI Semibold" panose="020B0702040204020203" pitchFamily="34" charset="0"/>
                </a:rPr>
                <a:t>Build</a:t>
              </a:r>
              <a:r>
                <a:rPr kumimoji="0" lang="en-US" sz="1765" b="0" i="0" u="none" strike="noStrike" kern="0" cap="none" spc="49" normalizeH="0" baseline="0" noProof="0" dirty="0">
                  <a:ln w="3175">
                    <a:noFill/>
                  </a:ln>
                  <a:gradFill>
                    <a:gsLst>
                      <a:gs pos="91818">
                        <a:schemeClr val="accent3">
                          <a:lumMod val="40000"/>
                          <a:lumOff val="60000"/>
                        </a:schemeClr>
                      </a:gs>
                      <a:gs pos="56000">
                        <a:schemeClr val="accent3">
                          <a:lumMod val="40000"/>
                          <a:lumOff val="60000"/>
                        </a:schemeClr>
                      </a:gs>
                    </a:gsLst>
                    <a:lin ang="5400000" scaled="1"/>
                  </a:gradFill>
                  <a:effectLst/>
                  <a:uLnTx/>
                  <a:uFillTx/>
                  <a:latin typeface="Segoe UI" panose="020B0502040204020203" pitchFamily="34" charset="0"/>
                  <a:cs typeface="Segoe UI" panose="020B0502040204020203" pitchFamily="34" charset="0"/>
                </a:rPr>
                <a:t> </a:t>
              </a: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the </a:t>
              </a:r>
              <a:b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b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intelligent cloud platform</a:t>
              </a:r>
            </a:p>
          </p:txBody>
        </p:sp>
        <p:grpSp>
          <p:nvGrpSpPr>
            <p:cNvPr id="2" name="Group 1"/>
            <p:cNvGrpSpPr/>
            <p:nvPr/>
          </p:nvGrpSpPr>
          <p:grpSpPr>
            <a:xfrm>
              <a:off x="7253795" y="4287315"/>
              <a:ext cx="718279" cy="718279"/>
              <a:chOff x="7253795" y="4287315"/>
              <a:chExt cx="718279" cy="718279"/>
            </a:xfrm>
          </p:grpSpPr>
          <p:sp>
            <p:nvSpPr>
              <p:cNvPr id="41" name="Oval 40"/>
              <p:cNvSpPr/>
              <p:nvPr/>
            </p:nvSpPr>
            <p:spPr bwMode="auto">
              <a:xfrm>
                <a:off x="7253795" y="4287315"/>
                <a:ext cx="718279" cy="718279"/>
              </a:xfrm>
              <a:prstGeom prst="ellipse">
                <a:avLst/>
              </a:prstGeom>
              <a:solidFill>
                <a:srgbClr val="FFFFFF">
                  <a:alpha val="26000"/>
                </a:srgbClr>
              </a:solidFill>
              <a:ln w="19050">
                <a:noFill/>
                <a:miter lim="800000"/>
              </a:ln>
            </p:spPr>
            <p:txBody>
              <a:bodyPr wrap="square" lIns="233070" tIns="197213" rIns="179285" bIns="179285"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FFFFFF"/>
                  </a:solidFill>
                  <a:effectLst/>
                  <a:uLnTx/>
                  <a:uFillTx/>
                  <a:cs typeface="Segoe UI Semibold" panose="020B0702040204020203" pitchFamily="34" charset="0"/>
                </a:endParaRPr>
              </a:p>
            </p:txBody>
          </p:sp>
          <p:pic>
            <p:nvPicPr>
              <p:cNvPr id="63" name="cloud icon"/>
              <p:cNvPicPr>
                <a:picLocks noChangeAspect="1"/>
              </p:cNvPicPr>
              <p:nvPr/>
            </p:nvPicPr>
            <p:blipFill>
              <a:blip r:embed="rId4"/>
              <a:stretch>
                <a:fillRect/>
              </a:stretch>
            </p:blipFill>
            <p:spPr>
              <a:xfrm>
                <a:off x="7351477" y="4489580"/>
                <a:ext cx="522914" cy="313749"/>
              </a:xfrm>
              <a:prstGeom prst="rect">
                <a:avLst/>
              </a:prstGeom>
            </p:spPr>
          </p:pic>
        </p:grpSp>
      </p:grpSp>
      <p:grpSp>
        <p:nvGrpSpPr>
          <p:cNvPr id="4" name="Group 3"/>
          <p:cNvGrpSpPr/>
          <p:nvPr/>
        </p:nvGrpSpPr>
        <p:grpSpPr>
          <a:xfrm>
            <a:off x="4518080" y="772658"/>
            <a:ext cx="3004501" cy="1506405"/>
            <a:chOff x="4518080" y="772658"/>
            <a:chExt cx="3004501" cy="1506405"/>
          </a:xfrm>
        </p:grpSpPr>
        <p:sp>
          <p:nvSpPr>
            <p:cNvPr id="37" name="TextBox 36"/>
            <p:cNvSpPr txBox="1"/>
            <p:nvPr/>
          </p:nvSpPr>
          <p:spPr>
            <a:xfrm>
              <a:off x="4518080" y="772658"/>
              <a:ext cx="3004501" cy="778454"/>
            </a:xfrm>
            <a:prstGeom prst="rect">
              <a:avLst/>
            </a:prstGeom>
            <a:noFill/>
          </p:spPr>
          <p:txBody>
            <a:bodyPr wrap="square" lIns="179285" tIns="143428" rIns="179285" bIns="143428" rtlCol="0">
              <a:spAutoFit/>
            </a:bodyPr>
            <a:lstStyle>
              <a:defPPr>
                <a:defRPr lang="en-US"/>
              </a:defPPr>
              <a:lvl1pPr algn="ctr">
                <a:lnSpc>
                  <a:spcPct val="90000"/>
                </a:lnSpc>
                <a:spcBef>
                  <a:spcPct val="0"/>
                </a:spcBef>
                <a:spcAft>
                  <a:spcPts val="600"/>
                </a:spcAft>
                <a:defRPr sz="2400">
                  <a:ln w="3175">
                    <a:noFill/>
                  </a:ln>
                  <a:gradFill>
                    <a:gsLst>
                      <a:gs pos="83000">
                        <a:schemeClr val="tx1">
                          <a:lumMod val="75000"/>
                          <a:lumOff val="25000"/>
                        </a:schemeClr>
                      </a:gs>
                      <a:gs pos="100000">
                        <a:schemeClr val="tx1">
                          <a:lumMod val="75000"/>
                          <a:lumOff val="25000"/>
                        </a:schemeClr>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896386" eaLnBrk="1" fontAlgn="auto" latinLnBrk="0" hangingPunct="1">
                <a:lnSpc>
                  <a:spcPct val="90000"/>
                </a:lnSpc>
                <a:spcBef>
                  <a:spcPct val="0"/>
                </a:spcBef>
                <a:spcAft>
                  <a:spcPts val="588"/>
                </a:spcAft>
                <a:buClrTx/>
                <a:buSzTx/>
                <a:buFontTx/>
                <a:buNone/>
                <a:tabLst/>
                <a:defRPr/>
              </a:pPr>
              <a:r>
                <a:rPr kumimoji="0" lang="en-US" sz="1765" b="0" i="0" u="none" strike="noStrike" kern="0" cap="none" spc="49" normalizeH="0" baseline="0" noProof="0" dirty="0">
                  <a:ln w="3175">
                    <a:noFill/>
                  </a:ln>
                  <a:gradFill>
                    <a:gsLst>
                      <a:gs pos="91818">
                        <a:schemeClr val="tx2">
                          <a:lumMod val="40000"/>
                          <a:lumOff val="60000"/>
                        </a:schemeClr>
                      </a:gs>
                      <a:gs pos="56000">
                        <a:schemeClr val="tx2">
                          <a:lumMod val="40000"/>
                          <a:lumOff val="60000"/>
                        </a:schemeClr>
                      </a:gs>
                    </a:gsLst>
                    <a:lin ang="5400000" scaled="1"/>
                  </a:gradFill>
                  <a:effectLst/>
                  <a:uLnTx/>
                  <a:uFillTx/>
                  <a:latin typeface="Segoe UI Semibold" panose="020B0702040204020203" pitchFamily="34" charset="0"/>
                  <a:cs typeface="Segoe UI Semibold" panose="020B0702040204020203" pitchFamily="34" charset="0"/>
                </a:rPr>
                <a:t>Reinvent</a:t>
              </a:r>
              <a:r>
                <a:rPr kumimoji="0" lang="en-US" sz="1765" b="0" i="0" u="none" strike="noStrike" kern="0" cap="none" spc="49" normalizeH="0" baseline="0" noProof="0" dirty="0">
                  <a:ln w="3175">
                    <a:noFill/>
                  </a:ln>
                  <a:gradFill>
                    <a:gsLst>
                      <a:gs pos="91818">
                        <a:schemeClr val="accent3">
                          <a:lumMod val="40000"/>
                          <a:lumOff val="60000"/>
                        </a:schemeClr>
                      </a:gs>
                      <a:gs pos="56000">
                        <a:schemeClr val="accent3">
                          <a:lumMod val="40000"/>
                          <a:lumOff val="60000"/>
                        </a:schemeClr>
                      </a:gs>
                    </a:gsLst>
                    <a:lin ang="5400000" scaled="1"/>
                  </a:gradFill>
                  <a:effectLst/>
                  <a:uLnTx/>
                  <a:uFillTx/>
                  <a:latin typeface="Segoe UI" panose="020B0502040204020203" pitchFamily="34" charset="0"/>
                  <a:cs typeface="Segoe UI" panose="020B0502040204020203" pitchFamily="34" charset="0"/>
                </a:rPr>
                <a:t> </a:t>
              </a: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productivity</a:t>
              </a:r>
              <a:b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br>
              <a:r>
                <a:rPr kumimoji="0" lang="en-US" sz="1765"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&amp; business processes</a:t>
              </a:r>
            </a:p>
          </p:txBody>
        </p:sp>
        <p:sp>
          <p:nvSpPr>
            <p:cNvPr id="39" name="Oval 38"/>
            <p:cNvSpPr/>
            <p:nvPr/>
          </p:nvSpPr>
          <p:spPr bwMode="auto">
            <a:xfrm>
              <a:off x="5675950" y="1560784"/>
              <a:ext cx="718279" cy="718279"/>
            </a:xfrm>
            <a:prstGeom prst="ellipse">
              <a:avLst/>
            </a:prstGeom>
            <a:solidFill>
              <a:srgbClr val="FFFFFF">
                <a:alpha val="26000"/>
              </a:srgbClr>
            </a:solidFill>
            <a:ln w="19050">
              <a:noFill/>
              <a:miter lim="800000"/>
            </a:ln>
          </p:spPr>
          <p:txBody>
            <a:bodyPr wrap="square" lIns="233070" tIns="197213" rIns="179285" bIns="179285"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FFFFFF"/>
                </a:solidFill>
                <a:effectLst/>
                <a:uLnTx/>
                <a:uFillTx/>
                <a:cs typeface="Segoe UI Semibold" panose="020B0702040204020203" pitchFamily="34" charset="0"/>
              </a:endParaRPr>
            </a:p>
          </p:txBody>
        </p:sp>
        <p:pic>
          <p:nvPicPr>
            <p:cNvPr id="64" name="clock icon"/>
            <p:cNvPicPr>
              <a:picLocks noChangeAspect="1"/>
            </p:cNvPicPr>
            <p:nvPr/>
          </p:nvPicPr>
          <p:blipFill>
            <a:blip r:embed="rId5"/>
            <a:stretch>
              <a:fillRect/>
            </a:stretch>
          </p:blipFill>
          <p:spPr>
            <a:xfrm>
              <a:off x="5851821" y="1740639"/>
              <a:ext cx="366538" cy="358570"/>
            </a:xfrm>
            <a:prstGeom prst="rect">
              <a:avLst/>
            </a:prstGeom>
          </p:spPr>
        </p:pic>
      </p:grpSp>
      <p:pic>
        <p:nvPicPr>
          <p:cNvPr id="16" name="Picture 2" descr="C:\Users\rfraser\Pictures\microsoft_logo_202x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6165304"/>
            <a:ext cx="2565400" cy="4191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a:grpSpLocks noChangeAspect="1"/>
          </p:cNvGrpSpPr>
          <p:nvPr/>
        </p:nvGrpSpPr>
        <p:grpSpPr>
          <a:xfrm>
            <a:off x="4726164" y="1806064"/>
            <a:ext cx="8891402" cy="3431159"/>
            <a:chOff x="6077077" y="4287315"/>
            <a:chExt cx="3071714" cy="1142467"/>
          </a:xfrm>
        </p:grpSpPr>
        <p:sp>
          <p:nvSpPr>
            <p:cNvPr id="22" name="TextBox 21"/>
            <p:cNvSpPr txBox="1"/>
            <p:nvPr/>
          </p:nvSpPr>
          <p:spPr>
            <a:xfrm>
              <a:off x="6077077" y="5075086"/>
              <a:ext cx="3071714" cy="354696"/>
            </a:xfrm>
            <a:prstGeom prst="rect">
              <a:avLst/>
            </a:prstGeom>
            <a:noFill/>
          </p:spPr>
          <p:txBody>
            <a:bodyPr wrap="square" lIns="179285" tIns="143428" rIns="179285" bIns="143428"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ctr" defTabSz="896386" eaLnBrk="1" fontAlgn="auto" latinLnBrk="0" hangingPunct="1">
                <a:lnSpc>
                  <a:spcPct val="90000"/>
                </a:lnSpc>
                <a:spcBef>
                  <a:spcPct val="0"/>
                </a:spcBef>
                <a:spcAft>
                  <a:spcPts val="588"/>
                </a:spcAft>
                <a:buClrTx/>
                <a:buSzTx/>
                <a:buFontTx/>
                <a:buNone/>
                <a:tabLst/>
                <a:defRPr/>
              </a:pPr>
              <a:r>
                <a:rPr kumimoji="0" lang="en-US" sz="2800" b="1" i="0" u="none" strike="noStrike" kern="0" cap="none" spc="49" normalizeH="0" baseline="0" noProof="0" dirty="0">
                  <a:ln w="3175">
                    <a:noFill/>
                  </a:ln>
                  <a:gradFill>
                    <a:gsLst>
                      <a:gs pos="91818">
                        <a:schemeClr val="tx2">
                          <a:lumMod val="40000"/>
                          <a:lumOff val="60000"/>
                        </a:schemeClr>
                      </a:gs>
                      <a:gs pos="56000">
                        <a:schemeClr val="tx2">
                          <a:lumMod val="40000"/>
                          <a:lumOff val="60000"/>
                        </a:schemeClr>
                      </a:gs>
                    </a:gsLst>
                    <a:lin ang="5400000" scaled="1"/>
                  </a:gradFill>
                  <a:effectLst/>
                  <a:uLnTx/>
                  <a:uFillTx/>
                  <a:latin typeface="Segoe UI Semibold" panose="020B0702040204020203" pitchFamily="34" charset="0"/>
                </a:rPr>
                <a:t>Build</a:t>
              </a:r>
              <a:r>
                <a:rPr kumimoji="0" lang="en-US" sz="2800" b="0" i="0" u="none" strike="noStrike" kern="0" cap="none" spc="49" normalizeH="0" baseline="0" noProof="0" dirty="0">
                  <a:ln w="3175">
                    <a:noFill/>
                  </a:ln>
                  <a:gradFill>
                    <a:gsLst>
                      <a:gs pos="91818">
                        <a:schemeClr val="accent3">
                          <a:lumMod val="40000"/>
                          <a:lumOff val="60000"/>
                        </a:schemeClr>
                      </a:gs>
                      <a:gs pos="56000">
                        <a:schemeClr val="accent3">
                          <a:lumMod val="40000"/>
                          <a:lumOff val="60000"/>
                        </a:schemeClr>
                      </a:gs>
                    </a:gsLst>
                    <a:lin ang="5400000" scaled="1"/>
                  </a:gradFill>
                  <a:effectLst/>
                  <a:uLnTx/>
                  <a:uFillTx/>
                  <a:latin typeface="Segoe UI" panose="020B0502040204020203" pitchFamily="34" charset="0"/>
                  <a:cs typeface="Segoe UI" panose="020B0502040204020203" pitchFamily="34" charset="0"/>
                </a:rPr>
                <a:t> </a:t>
              </a:r>
              <a:r>
                <a:rPr kumimoji="0" lang="en-US" sz="2800"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the </a:t>
              </a:r>
              <a:br>
                <a:rPr kumimoji="0" lang="en-US" sz="2800"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br>
              <a:r>
                <a:rPr kumimoji="0" lang="en-US" sz="2800" b="0" i="0" u="none" strike="noStrike" kern="0" cap="none" spc="49" normalizeH="0" baseline="0" noProof="0" dirty="0">
                  <a:ln w="3175">
                    <a:noFill/>
                  </a:ln>
                  <a:gradFill>
                    <a:gsLst>
                      <a:gs pos="62963">
                        <a:srgbClr val="FFFFFF"/>
                      </a:gs>
                      <a:gs pos="83000">
                        <a:srgbClr val="FFFFFF"/>
                      </a:gs>
                    </a:gsLst>
                    <a:lin ang="5400000" scaled="1"/>
                  </a:gradFill>
                  <a:effectLst/>
                  <a:uLnTx/>
                  <a:uFillTx/>
                  <a:latin typeface="Segoe UI" panose="020B0502040204020203" pitchFamily="34" charset="0"/>
                  <a:cs typeface="Segoe UI" panose="020B0502040204020203" pitchFamily="34" charset="0"/>
                </a:rPr>
                <a:t>intelligent cloud platform</a:t>
              </a:r>
            </a:p>
          </p:txBody>
        </p:sp>
        <p:grpSp>
          <p:nvGrpSpPr>
            <p:cNvPr id="23" name="Group 22"/>
            <p:cNvGrpSpPr/>
            <p:nvPr/>
          </p:nvGrpSpPr>
          <p:grpSpPr>
            <a:xfrm>
              <a:off x="7253795" y="4287315"/>
              <a:ext cx="718279" cy="718279"/>
              <a:chOff x="7253795" y="4287315"/>
              <a:chExt cx="718279" cy="718279"/>
            </a:xfrm>
          </p:grpSpPr>
          <p:sp>
            <p:nvSpPr>
              <p:cNvPr id="24" name="Oval 23"/>
              <p:cNvSpPr/>
              <p:nvPr/>
            </p:nvSpPr>
            <p:spPr bwMode="auto">
              <a:xfrm>
                <a:off x="7253795" y="4287315"/>
                <a:ext cx="718279" cy="718279"/>
              </a:xfrm>
              <a:prstGeom prst="ellipse">
                <a:avLst/>
              </a:prstGeom>
              <a:solidFill>
                <a:srgbClr val="FFFFFF">
                  <a:alpha val="26000"/>
                </a:srgbClr>
              </a:solidFill>
              <a:ln w="19050">
                <a:noFill/>
                <a:miter lim="800000"/>
              </a:ln>
            </p:spPr>
            <p:txBody>
              <a:bodyPr wrap="square" lIns="233070" tIns="197213" rIns="179285" bIns="179285"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a:ln>
                    <a:noFill/>
                  </a:ln>
                  <a:solidFill>
                    <a:srgbClr val="FFFFFF"/>
                  </a:solidFill>
                  <a:effectLst/>
                  <a:uLnTx/>
                  <a:uFillTx/>
                  <a:cs typeface="Segoe UI Semibold" panose="020B0702040204020203" pitchFamily="34" charset="0"/>
                </a:endParaRPr>
              </a:p>
            </p:txBody>
          </p:sp>
          <p:pic>
            <p:nvPicPr>
              <p:cNvPr id="25" name="cloud icon"/>
              <p:cNvPicPr>
                <a:picLocks noChangeAspect="1"/>
              </p:cNvPicPr>
              <p:nvPr/>
            </p:nvPicPr>
            <p:blipFill>
              <a:blip r:embed="rId4"/>
              <a:stretch>
                <a:fillRect/>
              </a:stretch>
            </p:blipFill>
            <p:spPr>
              <a:xfrm>
                <a:off x="7351477" y="4489580"/>
                <a:ext cx="522914" cy="313749"/>
              </a:xfrm>
              <a:prstGeom prst="rect">
                <a:avLst/>
              </a:prstGeom>
            </p:spPr>
          </p:pic>
        </p:grpSp>
      </p:grpSp>
    </p:spTree>
    <p:extLst>
      <p:ext uri="{BB962C8B-B14F-4D97-AF65-F5344CB8AC3E}">
        <p14:creationId xmlns:p14="http://schemas.microsoft.com/office/powerpoint/2010/main" val="993928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1"/>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2000" fill="hold"/>
                                        <p:tgtEl>
                                          <p:spTgt spid="59"/>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2000" fill="hold"/>
                                        <p:tgtEl>
                                          <p:spTgt spid="60"/>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2000" fill="hold"/>
                                        <p:tgtEl>
                                          <p:spTgt spid="61"/>
                                        </p:tgtEl>
                                        <p:attrNameLst>
                                          <p:attrName>ppt_x</p:attrName>
                                          <p:attrName>ppt_y</p:attrName>
                                        </p:attrNameLst>
                                      </p:cBhvr>
                                    </p:animMotion>
                                  </p:childTnLst>
                                </p:cTn>
                              </p:par>
                              <p:par>
                                <p:cTn id="13" presetID="35" presetClass="path" presetSubtype="0" accel="50000" decel="50000" fill="hold" nodeType="withEffect">
                                  <p:stCondLst>
                                    <p:cond delay="0"/>
                                  </p:stCondLst>
                                  <p:childTnLst>
                                    <p:animMotion origin="layout" path="M 0 0 L -0.25 0 E" pathEditMode="relative" ptsTypes="">
                                      <p:cBhvr>
                                        <p:cTn id="14" dur="2000" fill="hold"/>
                                        <p:tgtEl>
                                          <p:spTgt spid="5"/>
                                        </p:tgtEl>
                                        <p:attrNameLst>
                                          <p:attrName>ppt_x</p:attrName>
                                          <p:attrName>ppt_y</p:attrName>
                                        </p:attrNameLst>
                                      </p:cBhvr>
                                    </p:animMotion>
                                  </p:childTnLst>
                                </p:cTn>
                              </p:par>
                              <p:par>
                                <p:cTn id="15" presetID="35" presetClass="path" presetSubtype="0" accel="50000" decel="50000" fill="hold" nodeType="withEffect">
                                  <p:stCondLst>
                                    <p:cond delay="0"/>
                                  </p:stCondLst>
                                  <p:childTnLst>
                                    <p:animMotion origin="layout" path="M 0 0 L -0.25 0 E" pathEditMode="relative" ptsTypes="">
                                      <p:cBhvr>
                                        <p:cTn id="16" dur="2000" fill="hold"/>
                                        <p:tgtEl>
                                          <p:spTgt spid="3"/>
                                        </p:tgtEl>
                                        <p:attrNameLst>
                                          <p:attrName>ppt_x</p:attrName>
                                          <p:attrName>ppt_y</p:attrName>
                                        </p:attrNameLst>
                                      </p:cBhvr>
                                    </p:animMotion>
                                  </p:childTnLst>
                                </p:cTn>
                              </p:par>
                              <p:par>
                                <p:cTn id="17" presetID="35" presetClass="path" presetSubtype="0" accel="50000" decel="50000" fill="hold" nodeType="withEffect">
                                  <p:stCondLst>
                                    <p:cond delay="0"/>
                                  </p:stCondLst>
                                  <p:childTnLst>
                                    <p:animMotion origin="layout" path="M 0 0 L -0.25 0 E" pathEditMode="relative" ptsTypes="">
                                      <p:cBhvr>
                                        <p:cTn id="18" dur="2000" fill="hold"/>
                                        <p:tgtEl>
                                          <p:spTgt spid="4"/>
                                        </p:tgtEl>
                                        <p:attrNameLst>
                                          <p:attrName>ppt_x</p:attrName>
                                          <p:attrName>ppt_y</p:attrName>
                                        </p:attrNameLst>
                                      </p:cBhvr>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9" grpId="0" animBg="1"/>
      <p:bldP spid="60" grpId="0" animBg="1"/>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Transform data </a:t>
            </a:r>
            <a:br>
              <a:rPr lang="en-US" dirty="0"/>
            </a:br>
            <a:r>
              <a:rPr lang="en-US" dirty="0"/>
              <a:t>into intelligent action</a:t>
            </a:r>
          </a:p>
        </p:txBody>
      </p:sp>
    </p:spTree>
    <p:extLst>
      <p:ext uri="{BB962C8B-B14F-4D97-AF65-F5344CB8AC3E}">
        <p14:creationId xmlns:p14="http://schemas.microsoft.com/office/powerpoint/2010/main" val="242220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Transform data into intelligent action with</a:t>
            </a:r>
            <a:br>
              <a:rPr lang="en-US" sz="4000" dirty="0"/>
            </a:br>
            <a:r>
              <a:rPr lang="en-US" sz="4000" dirty="0"/>
              <a:t>Cortana Intelligence</a:t>
            </a:r>
            <a:endParaRPr lang="en-US" sz="4000" i="1" dirty="0">
              <a:solidFill>
                <a:schemeClr val="bg2">
                  <a:lumMod val="50000"/>
                  <a:lumOff val="50000"/>
                </a:schemeClr>
              </a:solidFill>
            </a:endParaRPr>
          </a:p>
        </p:txBody>
      </p:sp>
      <p:grpSp>
        <p:nvGrpSpPr>
          <p:cNvPr id="365" name="Group 364"/>
          <p:cNvGrpSpPr/>
          <p:nvPr/>
        </p:nvGrpSpPr>
        <p:grpSpPr>
          <a:xfrm>
            <a:off x="7801541" y="3196630"/>
            <a:ext cx="312738" cy="182563"/>
            <a:chOff x="-4411663" y="4275138"/>
            <a:chExt cx="312738" cy="182563"/>
          </a:xfrm>
          <a:solidFill>
            <a:srgbClr val="002050">
              <a:lumMod val="25000"/>
              <a:lumOff val="75000"/>
            </a:srgbClr>
          </a:solidFill>
        </p:grpSpPr>
        <p:sp>
          <p:nvSpPr>
            <p:cNvPr id="36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7"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68" name="TextBox 367"/>
          <p:cNvSpPr txBox="1"/>
          <p:nvPr/>
        </p:nvSpPr>
        <p:spPr>
          <a:xfrm>
            <a:off x="1989909" y="1972224"/>
            <a:ext cx="1090059" cy="683222"/>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a:t>
            </a:r>
            <a:b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369" name="TextBox 368"/>
          <p:cNvSpPr txBox="1"/>
          <p:nvPr/>
        </p:nvSpPr>
        <p:spPr>
          <a:xfrm>
            <a:off x="1942775" y="3283604"/>
            <a:ext cx="1090059" cy="683222"/>
          </a:xfrm>
          <a:prstGeom prst="rect">
            <a:avLst/>
          </a:prstGeom>
          <a:noFill/>
        </p:spPr>
        <p:txBody>
          <a:bodyPr wrap="square" lIns="0" tIns="146283" rIns="182854" bIns="146283" rtlCol="0" anchor="ctr">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370" name="TextBox 369"/>
          <p:cNvSpPr txBox="1"/>
          <p:nvPr/>
        </p:nvSpPr>
        <p:spPr>
          <a:xfrm>
            <a:off x="1989909" y="4458039"/>
            <a:ext cx="1363712" cy="87712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&amp; </a:t>
            </a:r>
            <a:b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371" name="TextBox 370"/>
          <p:cNvSpPr txBox="1"/>
          <p:nvPr/>
        </p:nvSpPr>
        <p:spPr>
          <a:xfrm>
            <a:off x="9876682" y="2069174"/>
            <a:ext cx="1090058" cy="4893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72" name="Rectangle 371"/>
          <p:cNvSpPr/>
          <p:nvPr/>
        </p:nvSpPr>
        <p:spPr>
          <a:xfrm>
            <a:off x="1989909" y="5730081"/>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sp>
        <p:nvSpPr>
          <p:cNvPr id="373" name="Rectangle 372"/>
          <p:cNvSpPr/>
          <p:nvPr/>
        </p:nvSpPr>
        <p:spPr>
          <a:xfrm>
            <a:off x="5338969" y="5705987"/>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grpSp>
        <p:nvGrpSpPr>
          <p:cNvPr id="374" name="Group 373"/>
          <p:cNvGrpSpPr/>
          <p:nvPr/>
        </p:nvGrpSpPr>
        <p:grpSpPr>
          <a:xfrm>
            <a:off x="9395351" y="2064422"/>
            <a:ext cx="488324" cy="498826"/>
            <a:chOff x="6112510" y="6954657"/>
            <a:chExt cx="1181100" cy="1206500"/>
          </a:xfrm>
          <a:solidFill>
            <a:srgbClr val="0078D7"/>
          </a:solidFill>
        </p:grpSpPr>
        <p:sp>
          <p:nvSpPr>
            <p:cNvPr id="375"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6"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7"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8"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79" name="Group 378"/>
          <p:cNvGrpSpPr/>
          <p:nvPr/>
        </p:nvGrpSpPr>
        <p:grpSpPr>
          <a:xfrm>
            <a:off x="9426911" y="4570170"/>
            <a:ext cx="522288" cy="652859"/>
            <a:chOff x="2954338" y="6831013"/>
            <a:chExt cx="1041400" cy="1301750"/>
          </a:xfrm>
          <a:solidFill>
            <a:srgbClr val="0078D7"/>
          </a:solidFill>
        </p:grpSpPr>
        <p:sp>
          <p:nvSpPr>
            <p:cNvPr id="38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04" name="Freeform 539"/>
          <p:cNvSpPr>
            <a:spLocks noChangeAspect="1"/>
          </p:cNvSpPr>
          <p:nvPr/>
        </p:nvSpPr>
        <p:spPr bwMode="auto">
          <a:xfrm>
            <a:off x="4096699" y="2503597"/>
            <a:ext cx="3940556" cy="216646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505050">
              <a:lumMod val="20000"/>
              <a:lumOff val="80000"/>
            </a:srgbClr>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sp>
        <p:nvSpPr>
          <p:cNvPr id="405" name="TextBox 404"/>
          <p:cNvSpPr txBox="1"/>
          <p:nvPr/>
        </p:nvSpPr>
        <p:spPr>
          <a:xfrm>
            <a:off x="4697350" y="4677341"/>
            <a:ext cx="2777401"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2050"/>
                </a:solidFill>
                <a:effectLst/>
                <a:uLnTx/>
                <a:uFillTx/>
                <a:latin typeface="Segoe UI Light"/>
              </a:rPr>
              <a:t>Cortana Intelligence</a:t>
            </a:r>
          </a:p>
        </p:txBody>
      </p:sp>
      <p:grpSp>
        <p:nvGrpSpPr>
          <p:cNvPr id="406" name="Group 405"/>
          <p:cNvGrpSpPr/>
          <p:nvPr/>
        </p:nvGrpSpPr>
        <p:grpSpPr>
          <a:xfrm>
            <a:off x="3267596" y="5799904"/>
            <a:ext cx="1356692" cy="181498"/>
            <a:chOff x="3299791" y="5593822"/>
            <a:chExt cx="1356692" cy="181498"/>
          </a:xfrm>
          <a:solidFill>
            <a:srgbClr val="FFFFFF">
              <a:lumMod val="85000"/>
            </a:srgbClr>
          </a:solidFill>
        </p:grpSpPr>
        <p:cxnSp>
          <p:nvCxnSpPr>
            <p:cNvPr id="407" name="Straight Connector 406"/>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408" name="Group 407"/>
            <p:cNvGrpSpPr/>
            <p:nvPr/>
          </p:nvGrpSpPr>
          <p:grpSpPr>
            <a:xfrm rot="13500000">
              <a:off x="4445751" y="5595178"/>
              <a:ext cx="181498" cy="178786"/>
              <a:chOff x="402446" y="5872915"/>
              <a:chExt cx="292608" cy="288235"/>
            </a:xfrm>
            <a:grpFill/>
          </p:grpSpPr>
          <p:cxnSp>
            <p:nvCxnSpPr>
              <p:cNvPr id="409" name="Straight Connector 40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0" name="Straight Connector 40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411" name="Group 410"/>
          <p:cNvGrpSpPr/>
          <p:nvPr/>
        </p:nvGrpSpPr>
        <p:grpSpPr>
          <a:xfrm>
            <a:off x="7685051" y="5799904"/>
            <a:ext cx="1356692" cy="181498"/>
            <a:chOff x="3299791" y="5593822"/>
            <a:chExt cx="1356692" cy="181498"/>
          </a:xfrm>
          <a:solidFill>
            <a:srgbClr val="FFFFFF">
              <a:lumMod val="85000"/>
            </a:srgbClr>
          </a:solidFill>
        </p:grpSpPr>
        <p:cxnSp>
          <p:nvCxnSpPr>
            <p:cNvPr id="412" name="Straight Connector 411"/>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413" name="Group 412"/>
            <p:cNvGrpSpPr/>
            <p:nvPr/>
          </p:nvGrpSpPr>
          <p:grpSpPr>
            <a:xfrm rot="13500000">
              <a:off x="4445751" y="5595178"/>
              <a:ext cx="181498" cy="178786"/>
              <a:chOff x="402446" y="5872915"/>
              <a:chExt cx="292608" cy="288235"/>
            </a:xfrm>
            <a:grpFill/>
          </p:grpSpPr>
          <p:cxnSp>
            <p:nvCxnSpPr>
              <p:cNvPr id="414" name="Straight Connector 41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5" name="Straight Connector 41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sp>
        <p:nvSpPr>
          <p:cNvPr id="416" name="Rectangle 415"/>
          <p:cNvSpPr/>
          <p:nvPr/>
        </p:nvSpPr>
        <p:spPr>
          <a:xfrm>
            <a:off x="9826581" y="5726697"/>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17" name="Freeform 539"/>
          <p:cNvSpPr>
            <a:spLocks noChangeAspect="1"/>
          </p:cNvSpPr>
          <p:nvPr/>
        </p:nvSpPr>
        <p:spPr bwMode="auto">
          <a:xfrm>
            <a:off x="3961097" y="2294355"/>
            <a:ext cx="801971" cy="44091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sp>
        <p:nvSpPr>
          <p:cNvPr id="418" name="Freeform 539"/>
          <p:cNvSpPr>
            <a:spLocks noChangeAspect="1"/>
          </p:cNvSpPr>
          <p:nvPr/>
        </p:nvSpPr>
        <p:spPr bwMode="auto">
          <a:xfrm>
            <a:off x="3613079" y="4467363"/>
            <a:ext cx="452955" cy="24902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sp>
        <p:nvSpPr>
          <p:cNvPr id="419" name="Freeform 539"/>
          <p:cNvSpPr>
            <a:spLocks noChangeAspect="1"/>
          </p:cNvSpPr>
          <p:nvPr/>
        </p:nvSpPr>
        <p:spPr bwMode="auto">
          <a:xfrm>
            <a:off x="6997725" y="2311018"/>
            <a:ext cx="535840" cy="29459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sp>
        <p:nvSpPr>
          <p:cNvPr id="420" name="TextBox 419"/>
          <p:cNvSpPr txBox="1"/>
          <p:nvPr/>
        </p:nvSpPr>
        <p:spPr>
          <a:xfrm>
            <a:off x="9876682" y="3359263"/>
            <a:ext cx="1090058" cy="4893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21" name="Group 420"/>
          <p:cNvGrpSpPr/>
          <p:nvPr/>
        </p:nvGrpSpPr>
        <p:grpSpPr>
          <a:xfrm>
            <a:off x="4508874" y="2740782"/>
            <a:ext cx="3113022" cy="1726163"/>
            <a:chOff x="4508874" y="2221077"/>
            <a:chExt cx="3113022" cy="1726163"/>
          </a:xfrm>
        </p:grpSpPr>
        <p:sp>
          <p:nvSpPr>
            <p:cNvPr id="422"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3"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6"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7"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8"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9"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431" name="Group 430"/>
            <p:cNvGrpSpPr/>
            <p:nvPr/>
          </p:nvGrpSpPr>
          <p:grpSpPr>
            <a:xfrm>
              <a:off x="5413104" y="2621197"/>
              <a:ext cx="1326042" cy="1326043"/>
              <a:chOff x="5413104" y="2598477"/>
              <a:chExt cx="1326042" cy="1326043"/>
            </a:xfrm>
          </p:grpSpPr>
          <p:sp>
            <p:nvSpPr>
              <p:cNvPr id="432"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3"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4"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5"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6"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7"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8"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9" name="Oval 438"/>
              <p:cNvSpPr/>
              <p:nvPr/>
            </p:nvSpPr>
            <p:spPr bwMode="auto">
              <a:xfrm>
                <a:off x="5413104" y="2598477"/>
                <a:ext cx="1326042" cy="1326043"/>
              </a:xfrm>
              <a:prstGeom prst="ellipse">
                <a:avLst/>
              </a:prstGeom>
              <a:noFill/>
              <a:ln w="571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40" name="Group 439"/>
          <p:cNvGrpSpPr/>
          <p:nvPr/>
        </p:nvGrpSpPr>
        <p:grpSpPr>
          <a:xfrm>
            <a:off x="9323515" y="3339671"/>
            <a:ext cx="598576" cy="463006"/>
            <a:chOff x="5007615" y="2323753"/>
            <a:chExt cx="649029" cy="502032"/>
          </a:xfrm>
          <a:solidFill>
            <a:srgbClr val="0078D7"/>
          </a:solidFill>
        </p:grpSpPr>
        <p:sp>
          <p:nvSpPr>
            <p:cNvPr id="441" name="Freeform 440"/>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42" name="Freeform 441"/>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43" name="Group 442"/>
          <p:cNvGrpSpPr/>
          <p:nvPr/>
        </p:nvGrpSpPr>
        <p:grpSpPr>
          <a:xfrm>
            <a:off x="2840755" y="2259686"/>
            <a:ext cx="750888" cy="2732088"/>
            <a:chOff x="-4887913" y="2606675"/>
            <a:chExt cx="750888" cy="2732088"/>
          </a:xfrm>
          <a:solidFill>
            <a:srgbClr val="0078D7"/>
          </a:solidFill>
        </p:grpSpPr>
        <p:sp>
          <p:nvSpPr>
            <p:cNvPr id="444"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5"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6"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47" name="Group 446"/>
          <p:cNvGrpSpPr/>
          <p:nvPr/>
        </p:nvGrpSpPr>
        <p:grpSpPr>
          <a:xfrm>
            <a:off x="3563496" y="3991761"/>
            <a:ext cx="312738" cy="182563"/>
            <a:chOff x="-4411663" y="4275138"/>
            <a:chExt cx="312738" cy="182563"/>
          </a:xfrm>
          <a:solidFill>
            <a:srgbClr val="0078D7"/>
          </a:solidFill>
        </p:grpSpPr>
        <p:sp>
          <p:nvSpPr>
            <p:cNvPr id="448"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9"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50" name="Group 449"/>
          <p:cNvGrpSpPr/>
          <p:nvPr/>
        </p:nvGrpSpPr>
        <p:grpSpPr>
          <a:xfrm>
            <a:off x="4097847" y="3157012"/>
            <a:ext cx="312738" cy="184150"/>
            <a:chOff x="-2597151" y="4195763"/>
            <a:chExt cx="312738" cy="184150"/>
          </a:xfrm>
          <a:solidFill>
            <a:srgbClr val="002050">
              <a:lumMod val="25000"/>
              <a:lumOff val="75000"/>
            </a:srgbClr>
          </a:solidFill>
        </p:grpSpPr>
        <p:sp>
          <p:nvSpPr>
            <p:cNvPr id="451"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2"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3"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54" name="Group 453"/>
          <p:cNvGrpSpPr/>
          <p:nvPr/>
        </p:nvGrpSpPr>
        <p:grpSpPr>
          <a:xfrm>
            <a:off x="8337755" y="2259686"/>
            <a:ext cx="790301" cy="2732088"/>
            <a:chOff x="8337755" y="1739981"/>
            <a:chExt cx="790301" cy="2732088"/>
          </a:xfrm>
          <a:solidFill>
            <a:srgbClr val="0078D7"/>
          </a:solidFill>
        </p:grpSpPr>
        <p:sp>
          <p:nvSpPr>
            <p:cNvPr id="455"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6"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7"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58" name="Group 457"/>
          <p:cNvGrpSpPr/>
          <p:nvPr/>
        </p:nvGrpSpPr>
        <p:grpSpPr>
          <a:xfrm>
            <a:off x="8224574" y="3944190"/>
            <a:ext cx="312738" cy="184150"/>
            <a:chOff x="-2597151" y="4195763"/>
            <a:chExt cx="312738" cy="184150"/>
          </a:xfrm>
          <a:solidFill>
            <a:srgbClr val="0078D7"/>
          </a:solidFill>
        </p:grpSpPr>
        <p:sp>
          <p:nvSpPr>
            <p:cNvPr id="459"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0"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1"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00" name="Group 99"/>
          <p:cNvGrpSpPr/>
          <p:nvPr/>
        </p:nvGrpSpPr>
        <p:grpSpPr>
          <a:xfrm>
            <a:off x="1012763" y="3243702"/>
            <a:ext cx="728378" cy="744433"/>
            <a:chOff x="2308225" y="7734300"/>
            <a:chExt cx="1368425" cy="1398588"/>
          </a:xfrm>
          <a:solidFill>
            <a:srgbClr val="0078D7"/>
          </a:solidFill>
        </p:grpSpPr>
        <p:sp>
          <p:nvSpPr>
            <p:cNvPr id="101"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2"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3"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4"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5"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6"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7"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8"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9"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0"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1"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12" name="Freeform 111"/>
          <p:cNvSpPr>
            <a:spLocks noChangeAspect="1"/>
          </p:cNvSpPr>
          <p:nvPr/>
        </p:nvSpPr>
        <p:spPr bwMode="auto">
          <a:xfrm>
            <a:off x="1051269" y="4551684"/>
            <a:ext cx="365760" cy="620183"/>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p:txBody>
      </p:sp>
      <p:sp>
        <p:nvSpPr>
          <p:cNvPr id="113" name="Freeform 34"/>
          <p:cNvSpPr>
            <a:spLocks noEditPoints="1"/>
          </p:cNvSpPr>
          <p:nvPr/>
        </p:nvSpPr>
        <p:spPr bwMode="auto">
          <a:xfrm>
            <a:off x="929856" y="2013350"/>
            <a:ext cx="557888" cy="441353"/>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w="19050">
            <a:solidFill>
              <a:schemeClr val="accent1"/>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14" name="TextBox 113"/>
          <p:cNvSpPr txBox="1"/>
          <p:nvPr/>
        </p:nvSpPr>
        <p:spPr>
          <a:xfrm>
            <a:off x="9876682" y="4588313"/>
            <a:ext cx="1680482" cy="6832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4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systems</a:t>
            </a:r>
          </a:p>
        </p:txBody>
      </p:sp>
    </p:spTree>
    <p:extLst>
      <p:ext uri="{BB962C8B-B14F-4D97-AF65-F5344CB8AC3E}">
        <p14:creationId xmlns:p14="http://schemas.microsoft.com/office/powerpoint/2010/main" val="26986265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a:t>
            </a:r>
          </a:p>
        </p:txBody>
      </p:sp>
      <p:sp>
        <p:nvSpPr>
          <p:cNvPr id="47" name="Rectangle 46"/>
          <p:cNvSpPr/>
          <p:nvPr/>
        </p:nvSpPr>
        <p:spPr bwMode="auto">
          <a:xfrm>
            <a:off x="425347" y="3398806"/>
            <a:ext cx="1694089" cy="8021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a:spcAft>
                <a:spcPts val="1200"/>
              </a:spcAft>
              <a:buSzPct val="90000"/>
            </a:pPr>
            <a:r>
              <a:rPr lang="en-US" sz="1400" kern="0" dirty="0">
                <a:solidFill>
                  <a:schemeClr val="bg1"/>
                </a:solidFill>
              </a:rPr>
              <a:t>Improving visibility</a:t>
            </a:r>
            <a:br>
              <a:rPr lang="en-US" sz="1400" kern="0" dirty="0">
                <a:solidFill>
                  <a:schemeClr val="bg1"/>
                </a:solidFill>
              </a:rPr>
            </a:br>
            <a:r>
              <a:rPr lang="en-US" sz="1400" kern="0" dirty="0">
                <a:solidFill>
                  <a:schemeClr val="bg1"/>
                </a:solidFill>
              </a:rPr>
              <a:t>and making accurate predictions</a:t>
            </a:r>
            <a:endParaRPr lang="en-US" sz="1400" b="1" kern="0" dirty="0">
              <a:solidFill>
                <a:schemeClr val="bg1"/>
              </a:solidFill>
            </a:endParaRPr>
          </a:p>
          <a:p>
            <a:pPr marL="91423" indent="-91423" defTabSz="914192">
              <a:spcAft>
                <a:spcPts val="1200"/>
              </a:spcAft>
              <a:buClr>
                <a:srgbClr val="0078D7"/>
              </a:buClr>
              <a:buSzPct val="90000"/>
              <a:buFont typeface="Arial" panose="020B0604020202020204" pitchFamily="34" charset="0"/>
              <a:buChar char="•"/>
            </a:pPr>
            <a:endParaRPr lang="en-US" sz="1400" kern="0" dirty="0">
              <a:solidFill>
                <a:schemeClr val="bg1"/>
              </a:solidFill>
            </a:endParaRPr>
          </a:p>
          <a:p>
            <a:pPr defTabSz="914192">
              <a:spcAft>
                <a:spcPts val="1200"/>
              </a:spcAft>
              <a:buSzPct val="90000"/>
            </a:pPr>
            <a:endParaRPr lang="en-US" sz="1400" kern="0" dirty="0">
              <a:solidFill>
                <a:schemeClr val="bg1"/>
              </a:solidFill>
            </a:endParaRPr>
          </a:p>
        </p:txBody>
      </p:sp>
      <p:sp>
        <p:nvSpPr>
          <p:cNvPr id="52" name="Rectangle 51"/>
          <p:cNvSpPr/>
          <p:nvPr/>
        </p:nvSpPr>
        <p:spPr bwMode="auto">
          <a:xfrm>
            <a:off x="9922339" y="3398807"/>
            <a:ext cx="1817560" cy="4809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a:spcAft>
                <a:spcPts val="1200"/>
              </a:spcAft>
              <a:buSzPct val="90000"/>
            </a:pPr>
            <a:r>
              <a:rPr lang="en-US" sz="1400" kern="0" dirty="0">
                <a:solidFill>
                  <a:schemeClr val="bg1"/>
                </a:solidFill>
              </a:rPr>
              <a:t>Exploring new business opportunities</a:t>
            </a:r>
          </a:p>
        </p:txBody>
      </p:sp>
      <p:grpSp>
        <p:nvGrpSpPr>
          <p:cNvPr id="36" name="Group 35"/>
          <p:cNvGrpSpPr/>
          <p:nvPr/>
        </p:nvGrpSpPr>
        <p:grpSpPr>
          <a:xfrm>
            <a:off x="478812" y="1978717"/>
            <a:ext cx="1110942" cy="1109427"/>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5" name="Group 4"/>
          <p:cNvGrpSpPr/>
          <p:nvPr/>
        </p:nvGrpSpPr>
        <p:grpSpPr>
          <a:xfrm>
            <a:off x="10138267" y="2105207"/>
            <a:ext cx="1293637" cy="856446"/>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cxnSp>
        <p:nvCxnSpPr>
          <p:cNvPr id="7" name="Straight Connector 6"/>
          <p:cNvCxnSpPr/>
          <p:nvPr/>
        </p:nvCxnSpPr>
        <p:spPr>
          <a:xfrm>
            <a:off x="2328283" y="1830173"/>
            <a:ext cx="0" cy="4298105"/>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0668" y="1830173"/>
            <a:ext cx="0" cy="4298105"/>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180638" y="1830173"/>
            <a:ext cx="0" cy="4298105"/>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713491" y="1830173"/>
            <a:ext cx="0" cy="4298105"/>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25346" y="4442329"/>
            <a:ext cx="1733760" cy="1604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Remote</a:t>
            </a:r>
            <a:br>
              <a:rPr lang="en-US" sz="1400" kern="0" dirty="0">
                <a:solidFill>
                  <a:schemeClr val="bg1"/>
                </a:solidFill>
              </a:rPr>
            </a:br>
            <a:r>
              <a:rPr lang="en-US" sz="1400" kern="0" dirty="0">
                <a:solidFill>
                  <a:schemeClr val="bg1"/>
                </a:solidFill>
              </a:rPr>
              <a:t>monitoring</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Demand</a:t>
            </a:r>
            <a:br>
              <a:rPr lang="en-US" sz="1400" kern="0" dirty="0">
                <a:solidFill>
                  <a:schemeClr val="bg1"/>
                </a:solidFill>
              </a:rPr>
            </a:br>
            <a:r>
              <a:rPr lang="en-US" sz="1400" kern="0" dirty="0">
                <a:solidFill>
                  <a:schemeClr val="bg1"/>
                </a:solidFill>
              </a:rPr>
              <a:t>forecasting</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Risk and compliance management</a:t>
            </a:r>
          </a:p>
          <a:p>
            <a:pPr marL="91423" indent="-91423" defTabSz="914192">
              <a:spcAft>
                <a:spcPts val="1200"/>
              </a:spcAft>
              <a:buClr>
                <a:srgbClr val="0078D7"/>
              </a:buClr>
              <a:buSzPct val="90000"/>
              <a:buFont typeface="Arial" panose="020B0604020202020204" pitchFamily="34" charset="0"/>
              <a:buChar char="•"/>
            </a:pPr>
            <a:endParaRPr lang="en-US" sz="1400" kern="0" dirty="0">
              <a:solidFill>
                <a:schemeClr val="bg1"/>
              </a:solidFill>
            </a:endParaRPr>
          </a:p>
          <a:p>
            <a:pPr defTabSz="914192">
              <a:spcAft>
                <a:spcPts val="1200"/>
              </a:spcAft>
              <a:buSzPct val="90000"/>
            </a:pPr>
            <a:endParaRPr lang="en-US" sz="1500" kern="0" dirty="0">
              <a:solidFill>
                <a:schemeClr val="bg1"/>
              </a:solidFill>
            </a:endParaRPr>
          </a:p>
        </p:txBody>
      </p:sp>
      <p:grpSp>
        <p:nvGrpSpPr>
          <p:cNvPr id="13" name="Group 12"/>
          <p:cNvGrpSpPr/>
          <p:nvPr/>
        </p:nvGrpSpPr>
        <p:grpSpPr>
          <a:xfrm>
            <a:off x="2537130" y="1985010"/>
            <a:ext cx="2024691" cy="4077961"/>
            <a:chOff x="2527723" y="1935817"/>
            <a:chExt cx="2024978" cy="4078540"/>
          </a:xfrm>
        </p:grpSpPr>
        <p:sp>
          <p:nvSpPr>
            <p:cNvPr id="49" name="Rectangle 48"/>
            <p:cNvSpPr/>
            <p:nvPr/>
          </p:nvSpPr>
          <p:spPr bwMode="auto">
            <a:xfrm>
              <a:off x="2527723" y="3349816"/>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a:spcAft>
                  <a:spcPts val="1200"/>
                </a:spcAft>
                <a:buSzPct val="90000"/>
              </a:pPr>
              <a:r>
                <a:rPr lang="en-US" sz="1400" kern="0" dirty="0">
                  <a:solidFill>
                    <a:schemeClr val="bg1"/>
                  </a:solidFill>
                </a:rPr>
                <a:t>Getting the right products to the </a:t>
              </a:r>
              <a:br>
                <a:rPr lang="en-US" sz="1400" kern="0" dirty="0">
                  <a:solidFill>
                    <a:schemeClr val="bg1"/>
                  </a:solidFill>
                </a:rPr>
              </a:br>
              <a:r>
                <a:rPr lang="en-US" sz="1400" kern="0" dirty="0">
                  <a:solidFill>
                    <a:schemeClr val="bg1"/>
                  </a:solidFill>
                </a:rPr>
                <a:t>right places</a:t>
              </a:r>
              <a:endParaRPr lang="en-US" sz="1400" b="1" kern="0" dirty="0">
                <a:solidFill>
                  <a:schemeClr val="bg1"/>
                </a:solidFill>
              </a:endParaRPr>
            </a:p>
          </p:txBody>
        </p:sp>
        <p:grpSp>
          <p:nvGrpSpPr>
            <p:cNvPr id="33" name="Group 32"/>
            <p:cNvGrpSpPr/>
            <p:nvPr/>
          </p:nvGrpSpPr>
          <p:grpSpPr>
            <a:xfrm>
              <a:off x="3170829" y="1935817"/>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79" name="Rectangle 78"/>
            <p:cNvSpPr/>
            <p:nvPr/>
          </p:nvSpPr>
          <p:spPr bwMode="auto">
            <a:xfrm>
              <a:off x="2527723" y="4393485"/>
              <a:ext cx="13280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Inventory </a:t>
              </a:r>
              <a:br>
                <a:rPr lang="en-US" sz="1400" kern="0" dirty="0">
                  <a:solidFill>
                    <a:schemeClr val="bg1"/>
                  </a:solidFill>
                </a:rPr>
              </a:br>
              <a:r>
                <a:rPr lang="en-US" sz="1400" kern="0" dirty="0">
                  <a:solidFill>
                    <a:schemeClr val="bg1"/>
                  </a:solidFill>
                </a:rPr>
                <a:t>management</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Supply chain optimization</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Marketing mix optimization</a:t>
              </a:r>
            </a:p>
            <a:p>
              <a:pPr defTabSz="914192">
                <a:spcAft>
                  <a:spcPts val="1200"/>
                </a:spcAft>
                <a:buSzPct val="90000"/>
              </a:pPr>
              <a:endParaRPr lang="en-US" sz="1500" kern="0" dirty="0">
                <a:solidFill>
                  <a:schemeClr val="bg1"/>
                </a:solidFill>
              </a:endParaRPr>
            </a:p>
          </p:txBody>
        </p:sp>
      </p:grpSp>
      <p:grpSp>
        <p:nvGrpSpPr>
          <p:cNvPr id="14" name="Group 13"/>
          <p:cNvGrpSpPr/>
          <p:nvPr/>
        </p:nvGrpSpPr>
        <p:grpSpPr>
          <a:xfrm>
            <a:off x="4979515" y="1904826"/>
            <a:ext cx="1992276" cy="4158146"/>
            <a:chOff x="4928895" y="1855622"/>
            <a:chExt cx="1992558" cy="4158735"/>
          </a:xfrm>
        </p:grpSpPr>
        <p:sp>
          <p:nvSpPr>
            <p:cNvPr id="50" name="Rectangle 49"/>
            <p:cNvSpPr/>
            <p:nvPr/>
          </p:nvSpPr>
          <p:spPr bwMode="auto">
            <a:xfrm>
              <a:off x="4928895" y="3349815"/>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a:spcAft>
                  <a:spcPts val="1200"/>
                </a:spcAft>
                <a:buSzPct val="90000"/>
              </a:pPr>
              <a:r>
                <a:rPr lang="en-US" sz="1400" kern="0" dirty="0">
                  <a:solidFill>
                    <a:schemeClr val="bg1"/>
                  </a:solidFill>
                </a:rPr>
                <a:t>Offering customers exactly what they want, when they want it</a:t>
              </a:r>
            </a:p>
          </p:txBody>
        </p:sp>
        <p:grpSp>
          <p:nvGrpSpPr>
            <p:cNvPr id="40" name="Group 39"/>
            <p:cNvGrpSpPr/>
            <p:nvPr/>
          </p:nvGrpSpPr>
          <p:grpSpPr>
            <a:xfrm>
              <a:off x="5297148" y="1855622"/>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80" name="Rectangle 79"/>
            <p:cNvSpPr/>
            <p:nvPr/>
          </p:nvSpPr>
          <p:spPr bwMode="auto">
            <a:xfrm>
              <a:off x="4928895"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Personalized</a:t>
              </a:r>
              <a:br>
                <a:rPr lang="en-US" sz="1400" kern="0" dirty="0">
                  <a:solidFill>
                    <a:schemeClr val="bg1"/>
                  </a:solidFill>
                </a:rPr>
              </a:br>
              <a:r>
                <a:rPr lang="en-US" sz="1400" kern="0" dirty="0">
                  <a:solidFill>
                    <a:schemeClr val="bg1"/>
                  </a:solidFill>
                </a:rPr>
                <a:t>offers</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Product recommendations</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New product introduction</a:t>
              </a:r>
            </a:p>
            <a:p>
              <a:pPr defTabSz="914192">
                <a:spcAft>
                  <a:spcPts val="1200"/>
                </a:spcAft>
                <a:buClr>
                  <a:srgbClr val="0078D7"/>
                </a:buClr>
                <a:buSzPct val="90000"/>
              </a:pPr>
              <a:endParaRPr lang="en-US" sz="1400" kern="0" dirty="0">
                <a:solidFill>
                  <a:schemeClr val="bg1"/>
                </a:solidFill>
              </a:endParaRPr>
            </a:p>
          </p:txBody>
        </p:sp>
      </p:grpSp>
      <p:grpSp>
        <p:nvGrpSpPr>
          <p:cNvPr id="15" name="Group 14"/>
          <p:cNvGrpSpPr/>
          <p:nvPr/>
        </p:nvGrpSpPr>
        <p:grpSpPr>
          <a:xfrm>
            <a:off x="7389486" y="1936705"/>
            <a:ext cx="2115158" cy="4126266"/>
            <a:chOff x="7297646" y="1887506"/>
            <a:chExt cx="2115458" cy="4126851"/>
          </a:xfrm>
        </p:grpSpPr>
        <p:sp>
          <p:nvSpPr>
            <p:cNvPr id="51" name="Rectangle 50"/>
            <p:cNvSpPr/>
            <p:nvPr/>
          </p:nvSpPr>
          <p:spPr bwMode="auto">
            <a:xfrm>
              <a:off x="7297647" y="3349815"/>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a:spcAft>
                  <a:spcPts val="1200"/>
                </a:spcAft>
                <a:buSzPct val="90000"/>
              </a:pPr>
              <a:r>
                <a:rPr lang="en-US" sz="1400" kern="0" dirty="0">
                  <a:solidFill>
                    <a:schemeClr val="bg1"/>
                  </a:solidFill>
                </a:rPr>
                <a:t>Fixing problems proactively before </a:t>
              </a:r>
              <a:br>
                <a:rPr lang="en-US" sz="1400" kern="0" dirty="0">
                  <a:solidFill>
                    <a:schemeClr val="bg1"/>
                  </a:solidFill>
                </a:rPr>
              </a:br>
              <a:r>
                <a:rPr lang="en-US" sz="1400" kern="0" dirty="0">
                  <a:solidFill>
                    <a:schemeClr val="bg1"/>
                  </a:solidFill>
                </a:rPr>
                <a:t>they start</a:t>
              </a:r>
            </a:p>
          </p:txBody>
        </p:sp>
        <p:grpSp>
          <p:nvGrpSpPr>
            <p:cNvPr id="43" name="Group 42"/>
            <p:cNvGrpSpPr/>
            <p:nvPr/>
          </p:nvGrpSpPr>
          <p:grpSpPr>
            <a:xfrm>
              <a:off x="7759308" y="1887506"/>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81" name="Rectangle 80"/>
            <p:cNvSpPr/>
            <p:nvPr/>
          </p:nvSpPr>
          <p:spPr bwMode="auto">
            <a:xfrm>
              <a:off x="7297646" y="4393485"/>
              <a:ext cx="1823357" cy="1620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Predictive maintenance</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Operational</a:t>
              </a:r>
              <a:br>
                <a:rPr lang="en-US" sz="1400" kern="0" dirty="0">
                  <a:solidFill>
                    <a:schemeClr val="bg1"/>
                  </a:solidFill>
                </a:rPr>
              </a:br>
              <a:r>
                <a:rPr lang="en-US" sz="1400" kern="0" dirty="0">
                  <a:solidFill>
                    <a:schemeClr val="bg1"/>
                  </a:solidFill>
                </a:rPr>
                <a:t>efficiency</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Customer service improvement</a:t>
              </a:r>
            </a:p>
            <a:p>
              <a:pPr marL="91423" indent="-91423" defTabSz="914192">
                <a:spcAft>
                  <a:spcPts val="1200"/>
                </a:spcAft>
                <a:buClr>
                  <a:srgbClr val="0078D7"/>
                </a:buClr>
                <a:buSzPct val="90000"/>
                <a:buFont typeface="Arial" panose="020B0604020202020204" pitchFamily="34" charset="0"/>
                <a:buChar char="•"/>
              </a:pPr>
              <a:endParaRPr lang="en-US" sz="1400" kern="0" dirty="0">
                <a:solidFill>
                  <a:schemeClr val="bg1"/>
                </a:solidFill>
              </a:endParaRPr>
            </a:p>
          </p:txBody>
        </p:sp>
      </p:grpSp>
      <p:sp>
        <p:nvSpPr>
          <p:cNvPr id="82" name="Rectangle 81"/>
          <p:cNvSpPr/>
          <p:nvPr/>
        </p:nvSpPr>
        <p:spPr bwMode="auto">
          <a:xfrm>
            <a:off x="9922339" y="4442329"/>
            <a:ext cx="1823098" cy="16206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Cross-sell </a:t>
            </a:r>
            <a:br>
              <a:rPr lang="en-US" sz="1400" kern="0" dirty="0">
                <a:solidFill>
                  <a:schemeClr val="bg1"/>
                </a:solidFill>
              </a:rPr>
            </a:br>
            <a:r>
              <a:rPr lang="en-US" sz="1400" kern="0" dirty="0">
                <a:solidFill>
                  <a:schemeClr val="bg1"/>
                </a:solidFill>
              </a:rPr>
              <a:t>and upsell</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Product-as-</a:t>
            </a:r>
            <a:br>
              <a:rPr lang="en-US" sz="1400" kern="0" dirty="0">
                <a:solidFill>
                  <a:schemeClr val="bg1"/>
                </a:solidFill>
              </a:rPr>
            </a:br>
            <a:r>
              <a:rPr lang="en-US" sz="1400" kern="0" dirty="0">
                <a:solidFill>
                  <a:schemeClr val="bg1"/>
                </a:solidFill>
              </a:rPr>
              <a:t>a-service</a:t>
            </a:r>
          </a:p>
          <a:p>
            <a:pPr marL="91423" indent="-91423" defTabSz="914192">
              <a:spcAft>
                <a:spcPts val="1200"/>
              </a:spcAft>
              <a:buClr>
                <a:srgbClr val="0078D7"/>
              </a:buClr>
              <a:buSzPct val="90000"/>
              <a:buFont typeface="Arial" panose="020B0604020202020204" pitchFamily="34" charset="0"/>
              <a:buChar char="•"/>
            </a:pPr>
            <a:r>
              <a:rPr lang="en-US" sz="1400" kern="0" dirty="0">
                <a:solidFill>
                  <a:schemeClr val="bg1"/>
                </a:solidFill>
              </a:rPr>
              <a:t>New data-</a:t>
            </a:r>
            <a:br>
              <a:rPr lang="en-US" sz="1400" kern="0" dirty="0">
                <a:solidFill>
                  <a:schemeClr val="bg1"/>
                </a:solidFill>
              </a:rPr>
            </a:br>
            <a:r>
              <a:rPr lang="en-US" sz="1400" kern="0" dirty="0">
                <a:solidFill>
                  <a:schemeClr val="bg1"/>
                </a:solidFill>
              </a:rPr>
              <a:t>driven services</a:t>
            </a:r>
          </a:p>
        </p:txBody>
      </p:sp>
    </p:spTree>
    <p:extLst>
      <p:ext uri="{BB962C8B-B14F-4D97-AF65-F5344CB8AC3E}">
        <p14:creationId xmlns:p14="http://schemas.microsoft.com/office/powerpoint/2010/main" val="148466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5" name="Rectangle 4"/>
          <p:cNvSpPr/>
          <p:nvPr/>
        </p:nvSpPr>
        <p:spPr bwMode="auto">
          <a:xfrm>
            <a:off x="406400" y="1558768"/>
            <a:ext cx="1473200" cy="67304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
        <p:nvSpPr>
          <p:cNvPr id="119" name="Rectangle 118"/>
          <p:cNvSpPr/>
          <p:nvPr/>
        </p:nvSpPr>
        <p:spPr bwMode="auto">
          <a:xfrm>
            <a:off x="2214065" y="3214913"/>
            <a:ext cx="166958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
        <p:nvSpPr>
          <p:cNvPr id="120" name="Rectangle 119"/>
          <p:cNvSpPr/>
          <p:nvPr/>
        </p:nvSpPr>
        <p:spPr bwMode="auto">
          <a:xfrm>
            <a:off x="7792703" y="2047256"/>
            <a:ext cx="1703973"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
        <p:nvSpPr>
          <p:cNvPr id="121" name="Rectangle 120"/>
          <p:cNvSpPr/>
          <p:nvPr/>
        </p:nvSpPr>
        <p:spPr bwMode="auto">
          <a:xfrm>
            <a:off x="5919087" y="2055258"/>
            <a:ext cx="1689000"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
        <p:nvSpPr>
          <p:cNvPr id="123" name="Rectangle 122"/>
          <p:cNvSpPr/>
          <p:nvPr/>
        </p:nvSpPr>
        <p:spPr bwMode="auto">
          <a:xfrm>
            <a:off x="5933427" y="3782122"/>
            <a:ext cx="168111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
        <p:nvSpPr>
          <p:cNvPr id="125" name="Rectangle 124"/>
          <p:cNvSpPr/>
          <p:nvPr/>
        </p:nvSpPr>
        <p:spPr bwMode="auto">
          <a:xfrm>
            <a:off x="10757176" y="2685796"/>
            <a:ext cx="994417" cy="431834"/>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53379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9" grpId="0" animBg="1"/>
      <p:bldP spid="120" grpId="0" animBg="1"/>
      <p:bldP spid="121" grpId="0" animBg="1"/>
      <p:bldP spid="123" grpId="0" animBg="1"/>
      <p:bldP spid="1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0" name="Rectangle 9"/>
          <p:cNvSpPr/>
          <p:nvPr/>
        </p:nvSpPr>
        <p:spPr bwMode="auto">
          <a:xfrm>
            <a:off x="5905060" y="1287851"/>
            <a:ext cx="3591616" cy="415350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rgbClr val="00B050"/>
              </a:solidFill>
              <a:ea typeface="Segoe UI" pitchFamily="34" charset="0"/>
              <a:cs typeface="Segoe UI" pitchFamily="34" charset="0"/>
            </a:endParaRPr>
          </a:p>
        </p:txBody>
      </p:sp>
    </p:spTree>
    <p:extLst>
      <p:ext uri="{BB962C8B-B14F-4D97-AF65-F5344CB8AC3E}">
        <p14:creationId xmlns:p14="http://schemas.microsoft.com/office/powerpoint/2010/main" val="815859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8524875" y="0"/>
            <a:ext cx="3667125"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29" name="Group 28"/>
          <p:cNvGrpSpPr/>
          <p:nvPr/>
        </p:nvGrpSpPr>
        <p:grpSpPr>
          <a:xfrm>
            <a:off x="4985226" y="4753526"/>
            <a:ext cx="1541868" cy="1792668"/>
            <a:chOff x="4985226" y="4753526"/>
            <a:chExt cx="1541868" cy="1792668"/>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2693"/>
                      </a14:imgEffect>
                      <a14:imgEffect>
                        <a14:saturation sat="225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4985226" y="4753526"/>
              <a:ext cx="1541868" cy="1541868"/>
            </a:xfrm>
            <a:prstGeom prst="rect">
              <a:avLst/>
            </a:prstGeom>
          </p:spPr>
        </p:pic>
        <p:sp>
          <p:nvSpPr>
            <p:cNvPr id="96" name="TextBox 95"/>
            <p:cNvSpPr txBox="1"/>
            <p:nvPr/>
          </p:nvSpPr>
          <p:spPr>
            <a:xfrm>
              <a:off x="5326322" y="6084529"/>
              <a:ext cx="1141422"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Cloud</a:t>
              </a:r>
            </a:p>
          </p:txBody>
        </p:sp>
      </p:grpSp>
      <p:grpSp>
        <p:nvGrpSpPr>
          <p:cNvPr id="23" name="Group 22"/>
          <p:cNvGrpSpPr/>
          <p:nvPr/>
        </p:nvGrpSpPr>
        <p:grpSpPr>
          <a:xfrm>
            <a:off x="4907461" y="1229629"/>
            <a:ext cx="2144638" cy="1579713"/>
            <a:chOff x="4907461" y="1229629"/>
            <a:chExt cx="2144638" cy="1579713"/>
          </a:xfrm>
        </p:grpSpPr>
        <p:grpSp>
          <p:nvGrpSpPr>
            <p:cNvPr id="32" name="Group 31"/>
            <p:cNvGrpSpPr/>
            <p:nvPr/>
          </p:nvGrpSpPr>
          <p:grpSpPr>
            <a:xfrm>
              <a:off x="4907461" y="1229629"/>
              <a:ext cx="1944211" cy="1303327"/>
              <a:chOff x="2702809" y="1524659"/>
              <a:chExt cx="4303460" cy="3692318"/>
            </a:xfrm>
          </p:grpSpPr>
          <p:pic>
            <p:nvPicPr>
              <p:cNvPr id="33" name="Picture 32"/>
              <p:cNvPicPr>
                <a:picLocks noChangeAspect="1"/>
              </p:cNvPicPr>
              <p:nvPr/>
            </p:nvPicPr>
            <p:blipFill>
              <a:blip r:embed="rId4">
                <a:clrChange>
                  <a:clrFrom>
                    <a:srgbClr val="59C7FF"/>
                  </a:clrFrom>
                  <a:clrTo>
                    <a:srgbClr val="59C7FF">
                      <a:alpha val="0"/>
                    </a:srgbClr>
                  </a:clrTo>
                </a:clrChang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702809" y="1524659"/>
                <a:ext cx="4303460" cy="3692318"/>
              </a:xfrm>
              <a:prstGeom prst="rect">
                <a:avLst/>
              </a:prstGeom>
            </p:spPr>
          </p:pic>
          <p:sp>
            <p:nvSpPr>
              <p:cNvPr id="34" name="Isosceles Triangle 33"/>
              <p:cNvSpPr/>
              <p:nvPr/>
            </p:nvSpPr>
            <p:spPr>
              <a:xfrm>
                <a:off x="5245906" y="3793061"/>
                <a:ext cx="1760363" cy="1361228"/>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98" name="TextBox 97"/>
            <p:cNvSpPr txBox="1"/>
            <p:nvPr/>
          </p:nvSpPr>
          <p:spPr>
            <a:xfrm>
              <a:off x="5129161" y="2347677"/>
              <a:ext cx="192293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Intelligence</a:t>
              </a:r>
            </a:p>
          </p:txBody>
        </p:sp>
      </p:grpSp>
      <p:grpSp>
        <p:nvGrpSpPr>
          <p:cNvPr id="25" name="Group 24"/>
          <p:cNvGrpSpPr/>
          <p:nvPr/>
        </p:nvGrpSpPr>
        <p:grpSpPr>
          <a:xfrm>
            <a:off x="4389737" y="3109292"/>
            <a:ext cx="3931303" cy="1469759"/>
            <a:chOff x="4389737" y="3109292"/>
            <a:chExt cx="3931303" cy="1469759"/>
          </a:xfrm>
        </p:grpSpPr>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colorTemperature colorTemp="7297"/>
                      </a14:imgEffect>
                      <a14:imgEffect>
                        <a14:saturation sat="0"/>
                      </a14:imgEffect>
                    </a14:imgLayer>
                  </a14:imgProps>
                </a:ext>
                <a:ext uri="{28A0092B-C50C-407E-A947-70E740481C1C}">
                  <a14:useLocalDpi xmlns:a14="http://schemas.microsoft.com/office/drawing/2010/main" val="0"/>
                </a:ext>
              </a:extLst>
            </a:blip>
            <a:stretch>
              <a:fillRect/>
            </a:stretch>
          </p:blipFill>
          <p:spPr>
            <a:xfrm>
              <a:off x="5325672" y="3371555"/>
              <a:ext cx="606471" cy="606471"/>
            </a:xfrm>
            <a:prstGeom prst="rect">
              <a:avLst/>
            </a:prstGeom>
          </p:spPr>
        </p:pic>
        <p:grpSp>
          <p:nvGrpSpPr>
            <p:cNvPr id="2" name="Group 1"/>
            <p:cNvGrpSpPr/>
            <p:nvPr/>
          </p:nvGrpSpPr>
          <p:grpSpPr>
            <a:xfrm>
              <a:off x="6112443" y="3311502"/>
              <a:ext cx="739229" cy="687854"/>
              <a:chOff x="7008782" y="2454961"/>
              <a:chExt cx="498431" cy="498431"/>
            </a:xfrm>
          </p:grpSpPr>
          <p:sp>
            <p:nvSpPr>
              <p:cNvPr id="198" name="Rectangle 197"/>
              <p:cNvSpPr/>
              <p:nvPr/>
            </p:nvSpPr>
            <p:spPr>
              <a:xfrm>
                <a:off x="7073083" y="2565657"/>
                <a:ext cx="320078" cy="3363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7008782" y="2454961"/>
                <a:ext cx="498431" cy="498431"/>
              </a:xfrm>
              <a:prstGeom prst="rect">
                <a:avLst/>
              </a:prstGeom>
            </p:spPr>
          </p:pic>
        </p:grpSp>
        <p:grpSp>
          <p:nvGrpSpPr>
            <p:cNvPr id="95" name="Group 94"/>
            <p:cNvGrpSpPr/>
            <p:nvPr/>
          </p:nvGrpSpPr>
          <p:grpSpPr>
            <a:xfrm>
              <a:off x="7193938" y="3109292"/>
              <a:ext cx="1127102" cy="920491"/>
              <a:chOff x="9002095" y="3184875"/>
              <a:chExt cx="970847" cy="980475"/>
            </a:xfrm>
          </p:grpSpPr>
          <p:sp>
            <p:nvSpPr>
              <p:cNvPr id="94" name="Rectangle 93"/>
              <p:cNvSpPr/>
              <p:nvPr/>
            </p:nvSpPr>
            <p:spPr>
              <a:xfrm>
                <a:off x="9002095" y="3184875"/>
                <a:ext cx="970847" cy="98047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10">
                <a:extLst>
                  <a:ext uri="{BEBA8EAE-BF5A-486C-A8C5-ECC9F3942E4B}">
                    <a14:imgProps xmlns:a14="http://schemas.microsoft.com/office/drawing/2010/main">
                      <a14:imgLayer r:embed="rId11">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787225"/>
                <a:ext cx="241791" cy="241791"/>
              </a:xfrm>
              <a:prstGeom prst="rect">
                <a:avLst/>
              </a:prstGeom>
            </p:spPr>
          </p:pic>
          <p:pic>
            <p:nvPicPr>
              <p:cNvPr id="9" name="Picture 8"/>
              <p:cNvPicPr>
                <a:picLocks noChangeAspect="1"/>
              </p:cNvPicPr>
              <p:nvPr/>
            </p:nvPicPr>
            <p:blipFill>
              <a:blip r:embed="rId12">
                <a:extLst>
                  <a:ext uri="{BEBA8EAE-BF5A-486C-A8C5-ECC9F3942E4B}">
                    <a14:imgProps xmlns:a14="http://schemas.microsoft.com/office/drawing/2010/main">
                      <a14:imgLayer r:embed="rId13">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373210"/>
                <a:ext cx="241791" cy="241791"/>
              </a:xfrm>
              <a:prstGeom prst="rect">
                <a:avLst/>
              </a:prstGeom>
            </p:spPr>
          </p:pic>
          <p:pic>
            <p:nvPicPr>
              <p:cNvPr id="12" name="Picture 11"/>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0661" y="3761992"/>
                <a:ext cx="275845" cy="275845"/>
              </a:xfrm>
              <a:prstGeom prst="rect">
                <a:avLst/>
              </a:prstGeom>
            </p:spPr>
          </p:pic>
          <p:pic>
            <p:nvPicPr>
              <p:cNvPr id="13" name="Picture 12"/>
              <p:cNvPicPr>
                <a:picLocks noChangeAspect="1"/>
              </p:cNvPicPr>
              <p:nvPr/>
            </p:nvPicPr>
            <p:blipFill>
              <a:blip r:embed="rId16">
                <a:extLst>
                  <a:ext uri="{BEBA8EAE-BF5A-486C-A8C5-ECC9F3942E4B}">
                    <a14:imgProps xmlns:a14="http://schemas.microsoft.com/office/drawing/2010/main">
                      <a14:imgLayer r:embed="rId17">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492204" y="3346657"/>
                <a:ext cx="294895" cy="294895"/>
              </a:xfrm>
              <a:prstGeom prst="rect">
                <a:avLst/>
              </a:prstGeom>
            </p:spPr>
          </p:pic>
          <p:pic>
            <p:nvPicPr>
              <p:cNvPr id="35" name="Picture 34"/>
              <p:cNvPicPr>
                <a:picLocks noChangeAspect="1"/>
              </p:cNvPicPr>
              <p:nvPr/>
            </p:nvPicPr>
            <p:blipFill>
              <a:blip r:embed="rId18"/>
              <a:stretch>
                <a:fillRect/>
              </a:stretch>
            </p:blipFill>
            <p:spPr>
              <a:xfrm>
                <a:off x="9701259" y="3340501"/>
                <a:ext cx="116415" cy="228949"/>
              </a:xfrm>
              <a:prstGeom prst="rect">
                <a:avLst/>
              </a:prstGeom>
            </p:spPr>
          </p:pic>
        </p:grpSp>
        <p:sp>
          <p:nvSpPr>
            <p:cNvPr id="97" name="TextBox 96"/>
            <p:cNvSpPr txBox="1"/>
            <p:nvPr/>
          </p:nvSpPr>
          <p:spPr>
            <a:xfrm>
              <a:off x="5154196" y="4117386"/>
              <a:ext cx="150110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ysClr val="windowText" lastClr="000000"/>
                  </a:solidFill>
                  <a:effectLst/>
                  <a:uLnTx/>
                  <a:uFillTx/>
                </a:rPr>
                <a:t>Big Data</a:t>
              </a:r>
            </a:p>
          </p:txBody>
        </p:sp>
        <p:grpSp>
          <p:nvGrpSpPr>
            <p:cNvPr id="7" name="Group 6"/>
            <p:cNvGrpSpPr/>
            <p:nvPr/>
          </p:nvGrpSpPr>
          <p:grpSpPr>
            <a:xfrm>
              <a:off x="4389737" y="3275726"/>
              <a:ext cx="811947" cy="841660"/>
              <a:chOff x="4398881" y="2781950"/>
              <a:chExt cx="811947" cy="841660"/>
            </a:xfrm>
          </p:grpSpPr>
          <p:pic>
            <p:nvPicPr>
              <p:cNvPr id="11" name="Picture 10"/>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4443984" y="2781950"/>
                <a:ext cx="766844" cy="766844"/>
              </a:xfrm>
              <a:prstGeom prst="rect">
                <a:avLst/>
              </a:prstGeom>
            </p:spPr>
          </p:pic>
          <p:sp>
            <p:nvSpPr>
              <p:cNvPr id="197" name="&quot;No&quot; Symbol 196"/>
              <p:cNvSpPr/>
              <p:nvPr/>
            </p:nvSpPr>
            <p:spPr>
              <a:xfrm>
                <a:off x="4398881" y="3303692"/>
                <a:ext cx="391024" cy="319918"/>
              </a:xfrm>
              <a:prstGeom prst="noSmoking">
                <a:avLst>
                  <a:gd name="adj" fmla="val 15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endParaRPr>
              </a:p>
            </p:txBody>
          </p:sp>
        </p:grpSp>
      </p:grpSp>
      <p:sp>
        <p:nvSpPr>
          <p:cNvPr id="10" name="Down Arrow 9"/>
          <p:cNvSpPr/>
          <p:nvPr/>
        </p:nvSpPr>
        <p:spPr>
          <a:xfrm rot="10800000">
            <a:off x="9132732" y="1463040"/>
            <a:ext cx="676656" cy="4937759"/>
          </a:xfrm>
          <a:prstGeom prst="downArrow">
            <a:avLst>
              <a:gd name="adj1" fmla="val 50000"/>
              <a:gd name="adj2" fmla="val 11351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10330529" y="1928090"/>
            <a:ext cx="8515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bg1">
                    <a:lumMod val="95000"/>
                  </a:schemeClr>
                </a:solidFill>
                <a:effectLst/>
                <a:uLnTx/>
                <a:uFillTx/>
              </a:rPr>
              <a:t>2015</a:t>
            </a:r>
          </a:p>
        </p:txBody>
      </p:sp>
      <p:sp>
        <p:nvSpPr>
          <p:cNvPr id="129" name="TextBox 128"/>
          <p:cNvSpPr txBox="1"/>
          <p:nvPr/>
        </p:nvSpPr>
        <p:spPr>
          <a:xfrm>
            <a:off x="10330529" y="3387878"/>
            <a:ext cx="8515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bg1">
                    <a:lumMod val="95000"/>
                  </a:schemeClr>
                </a:solidFill>
                <a:effectLst/>
                <a:uLnTx/>
                <a:uFillTx/>
              </a:rPr>
              <a:t>2012</a:t>
            </a:r>
          </a:p>
        </p:txBody>
      </p:sp>
      <p:sp>
        <p:nvSpPr>
          <p:cNvPr id="130" name="TextBox 129"/>
          <p:cNvSpPr txBox="1"/>
          <p:nvPr/>
        </p:nvSpPr>
        <p:spPr>
          <a:xfrm>
            <a:off x="10330529" y="5339794"/>
            <a:ext cx="8515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bg1">
                    <a:lumMod val="95000"/>
                  </a:schemeClr>
                </a:solidFill>
                <a:effectLst/>
                <a:uLnTx/>
                <a:uFillTx/>
              </a:rPr>
              <a:t>2008</a:t>
            </a:r>
          </a:p>
        </p:txBody>
      </p:sp>
    </p:spTree>
    <p:extLst>
      <p:ext uri="{BB962C8B-B14F-4D97-AF65-F5344CB8AC3E}">
        <p14:creationId xmlns:p14="http://schemas.microsoft.com/office/powerpoint/2010/main" val="308999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36375" y="6567488"/>
            <a:ext cx="555625" cy="133350"/>
          </a:xfrm>
        </p:spPr>
        <p:txBody>
          <a:bodyPr/>
          <a:lstStyle/>
          <a:p>
            <a:pPr marL="0" marR="0" lvl="0" indent="0" defTabSz="913831"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0" cap="none" spc="0" normalizeH="0" baseline="0" noProof="0" smtClean="0">
                <a:ln>
                  <a:noFill/>
                </a:ln>
                <a:solidFill>
                  <a:prstClr val="white"/>
                </a:solidFill>
                <a:effectLst/>
                <a:uLnTx/>
                <a:uFillTx/>
              </a:rPr>
              <a:pPr marL="0" marR="0" lvl="0" indent="0" defTabSz="913831"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white"/>
              </a:solidFill>
              <a:effectLst/>
              <a:uLnTx/>
              <a:uFillTx/>
            </a:endParaRPr>
          </a:p>
        </p:txBody>
      </p:sp>
      <p:grpSp>
        <p:nvGrpSpPr>
          <p:cNvPr id="2" name="Group 1"/>
          <p:cNvGrpSpPr/>
          <p:nvPr/>
        </p:nvGrpSpPr>
        <p:grpSpPr>
          <a:xfrm>
            <a:off x="5262560" y="2191588"/>
            <a:ext cx="2604777" cy="3451575"/>
            <a:chOff x="5262560" y="2191588"/>
            <a:chExt cx="2604777" cy="3451575"/>
          </a:xfrm>
        </p:grpSpPr>
        <p:sp>
          <p:nvSpPr>
            <p:cNvPr id="198" name="Rectangle 197"/>
            <p:cNvSpPr/>
            <p:nvPr/>
          </p:nvSpPr>
          <p:spPr>
            <a:xfrm>
              <a:off x="6588451" y="3452625"/>
              <a:ext cx="260144" cy="25000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7297"/>
                      </a14:imgEffect>
                      <a14:imgEffect>
                        <a14:saturation sat="0"/>
                      </a14:imgEffect>
                    </a14:imgLayer>
                  </a14:imgProps>
                </a:ext>
                <a:ext uri="{28A0092B-C50C-407E-A947-70E740481C1C}">
                  <a14:useLocalDpi xmlns:a14="http://schemas.microsoft.com/office/drawing/2010/main" val="0"/>
                </a:ext>
              </a:extLst>
            </a:blip>
            <a:stretch>
              <a:fillRect/>
            </a:stretch>
          </p:blipFill>
          <p:spPr>
            <a:xfrm>
              <a:off x="5937315" y="3298025"/>
              <a:ext cx="492910" cy="49291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524151" y="3341930"/>
              <a:ext cx="405100" cy="40510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colorTemperature colorTemp="2693"/>
                      </a14:imgEffect>
                      <a14:imgEffect>
                        <a14:saturation sat="225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5640839" y="4294140"/>
              <a:ext cx="1085862" cy="1085862"/>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5354630" y="3294577"/>
              <a:ext cx="488759" cy="488759"/>
            </a:xfrm>
            <a:prstGeom prst="rect">
              <a:avLst/>
            </a:prstGeom>
          </p:spPr>
        </p:pic>
        <p:grpSp>
          <p:nvGrpSpPr>
            <p:cNvPr id="32" name="Group 31"/>
            <p:cNvGrpSpPr/>
            <p:nvPr/>
          </p:nvGrpSpPr>
          <p:grpSpPr>
            <a:xfrm>
              <a:off x="5769348" y="2191588"/>
              <a:ext cx="859457" cy="606548"/>
              <a:chOff x="2702809" y="1524659"/>
              <a:chExt cx="4303460" cy="3692318"/>
            </a:xfrm>
          </p:grpSpPr>
          <p:pic>
            <p:nvPicPr>
              <p:cNvPr id="33" name="Picture 32"/>
              <p:cNvPicPr>
                <a:picLocks noChangeAspect="1"/>
              </p:cNvPicPr>
              <p:nvPr/>
            </p:nvPicPr>
            <p:blipFill>
              <a:blip r:embed="rId10">
                <a:clrChange>
                  <a:clrFrom>
                    <a:srgbClr val="59C7FF"/>
                  </a:clrFrom>
                  <a:clrTo>
                    <a:srgbClr val="59C7FF">
                      <a:alpha val="0"/>
                    </a:srgbClr>
                  </a:clrTo>
                </a:clrChange>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2702809" y="1524659"/>
                <a:ext cx="4303460" cy="3692318"/>
              </a:xfrm>
              <a:prstGeom prst="rect">
                <a:avLst/>
              </a:prstGeom>
            </p:spPr>
          </p:pic>
          <p:sp>
            <p:nvSpPr>
              <p:cNvPr id="34" name="Isosceles Triangle 33"/>
              <p:cNvSpPr/>
              <p:nvPr/>
            </p:nvSpPr>
            <p:spPr>
              <a:xfrm>
                <a:off x="5245908" y="3793060"/>
                <a:ext cx="1760361" cy="1387124"/>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95" name="Group 94"/>
            <p:cNvGrpSpPr/>
            <p:nvPr/>
          </p:nvGrpSpPr>
          <p:grpSpPr>
            <a:xfrm>
              <a:off x="7157362" y="3191870"/>
              <a:ext cx="709975" cy="665995"/>
              <a:chOff x="9002095" y="3184875"/>
              <a:chExt cx="970847" cy="980475"/>
            </a:xfrm>
          </p:grpSpPr>
          <p:sp>
            <p:nvSpPr>
              <p:cNvPr id="94" name="Rectangle 93"/>
              <p:cNvSpPr/>
              <p:nvPr/>
            </p:nvSpPr>
            <p:spPr>
              <a:xfrm>
                <a:off x="9002095" y="3184875"/>
                <a:ext cx="970847" cy="98047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787225"/>
                <a:ext cx="241791" cy="241791"/>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373210"/>
                <a:ext cx="241791" cy="241791"/>
              </a:xfrm>
              <a:prstGeom prst="rect">
                <a:avLst/>
              </a:prstGeom>
            </p:spPr>
          </p:pic>
          <p:pic>
            <p:nvPicPr>
              <p:cNvPr id="12" name="Picture 11"/>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0661" y="3761992"/>
                <a:ext cx="275845" cy="275845"/>
              </a:xfrm>
              <a:prstGeom prst="rect">
                <a:avLst/>
              </a:prstGeom>
            </p:spPr>
          </p:pic>
          <p:pic>
            <p:nvPicPr>
              <p:cNvPr id="13" name="Picture 12"/>
              <p:cNvPicPr>
                <a:picLocks noChangeAspect="1"/>
              </p:cNvPicPr>
              <p:nvPr/>
            </p:nvPicPr>
            <p:blipFill>
              <a:blip r:embed="rId18">
                <a:extLst>
                  <a:ext uri="{BEBA8EAE-BF5A-486C-A8C5-ECC9F3942E4B}">
                    <a14:imgProps xmlns:a14="http://schemas.microsoft.com/office/drawing/2010/main">
                      <a14:imgLayer r:embed="rId19">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492204" y="3346657"/>
                <a:ext cx="294895" cy="294895"/>
              </a:xfrm>
              <a:prstGeom prst="rect">
                <a:avLst/>
              </a:prstGeom>
            </p:spPr>
          </p:pic>
          <p:pic>
            <p:nvPicPr>
              <p:cNvPr id="35" name="Picture 34"/>
              <p:cNvPicPr>
                <a:picLocks noChangeAspect="1"/>
              </p:cNvPicPr>
              <p:nvPr/>
            </p:nvPicPr>
            <p:blipFill>
              <a:blip r:embed="rId20"/>
              <a:stretch>
                <a:fillRect/>
              </a:stretch>
            </p:blipFill>
            <p:spPr>
              <a:xfrm>
                <a:off x="9701259" y="3340501"/>
                <a:ext cx="116415" cy="228949"/>
              </a:xfrm>
              <a:prstGeom prst="rect">
                <a:avLst/>
              </a:prstGeom>
            </p:spPr>
          </p:pic>
        </p:grpSp>
        <p:sp>
          <p:nvSpPr>
            <p:cNvPr id="96" name="TextBox 95"/>
            <p:cNvSpPr txBox="1"/>
            <p:nvPr/>
          </p:nvSpPr>
          <p:spPr>
            <a:xfrm>
              <a:off x="5867244" y="5335386"/>
              <a:ext cx="65114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Cloud</a:t>
              </a:r>
            </a:p>
          </p:txBody>
        </p:sp>
        <p:sp>
          <p:nvSpPr>
            <p:cNvPr id="97" name="TextBox 96"/>
            <p:cNvSpPr txBox="1"/>
            <p:nvPr/>
          </p:nvSpPr>
          <p:spPr>
            <a:xfrm>
              <a:off x="5826616" y="3877090"/>
              <a:ext cx="85632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Big Data</a:t>
              </a:r>
            </a:p>
          </p:txBody>
        </p:sp>
        <p:sp>
          <p:nvSpPr>
            <p:cNvPr id="98" name="TextBox 97"/>
            <p:cNvSpPr txBox="1"/>
            <p:nvPr/>
          </p:nvSpPr>
          <p:spPr>
            <a:xfrm>
              <a:off x="5706294" y="2792092"/>
              <a:ext cx="109696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Intelligence</a:t>
              </a:r>
            </a:p>
          </p:txBody>
        </p:sp>
        <p:sp>
          <p:nvSpPr>
            <p:cNvPr id="197" name="&quot;No&quot; Symbol 196"/>
            <p:cNvSpPr/>
            <p:nvPr/>
          </p:nvSpPr>
          <p:spPr>
            <a:xfrm>
              <a:off x="5262560" y="3635728"/>
              <a:ext cx="317805" cy="310414"/>
            </a:xfrm>
            <a:prstGeom prst="noSmoking">
              <a:avLst>
                <a:gd name="adj" fmla="val 15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endParaRPr>
            </a:p>
          </p:txBody>
        </p:sp>
      </p:grpSp>
      <p:grpSp>
        <p:nvGrpSpPr>
          <p:cNvPr id="7" name="Group 6"/>
          <p:cNvGrpSpPr/>
          <p:nvPr/>
        </p:nvGrpSpPr>
        <p:grpSpPr>
          <a:xfrm>
            <a:off x="320135" y="553350"/>
            <a:ext cx="2269358" cy="4478338"/>
            <a:chOff x="320135" y="553350"/>
            <a:chExt cx="2269358" cy="4478338"/>
          </a:xfrm>
        </p:grpSpPr>
        <p:sp>
          <p:nvSpPr>
            <p:cNvPr id="23" name="Freeform 22"/>
            <p:cNvSpPr>
              <a:spLocks noChangeAspect="1"/>
            </p:cNvSpPr>
            <p:nvPr/>
          </p:nvSpPr>
          <p:spPr bwMode="auto">
            <a:xfrm>
              <a:off x="1452439" y="2134040"/>
              <a:ext cx="453717" cy="30023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00B294"/>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4" name="Freeform 18"/>
            <p:cNvSpPr>
              <a:spLocks noChangeAspect="1"/>
            </p:cNvSpPr>
            <p:nvPr/>
          </p:nvSpPr>
          <p:spPr bwMode="auto">
            <a:xfrm>
              <a:off x="1452439" y="2690986"/>
              <a:ext cx="439357" cy="38487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00B294"/>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sp>
          <p:nvSpPr>
            <p:cNvPr id="25" name="Freeform 9"/>
            <p:cNvSpPr>
              <a:spLocks noChangeAspect="1"/>
            </p:cNvSpPr>
            <p:nvPr/>
          </p:nvSpPr>
          <p:spPr bwMode="auto">
            <a:xfrm>
              <a:off x="1527662" y="3354257"/>
              <a:ext cx="317311" cy="39901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00B294"/>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Freeform 5"/>
            <p:cNvSpPr>
              <a:spLocks/>
            </p:cNvSpPr>
            <p:nvPr/>
          </p:nvSpPr>
          <p:spPr bwMode="auto">
            <a:xfrm>
              <a:off x="1452439" y="3988005"/>
              <a:ext cx="411712" cy="387767"/>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00B294"/>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27" name="Group 26"/>
            <p:cNvGrpSpPr/>
            <p:nvPr/>
          </p:nvGrpSpPr>
          <p:grpSpPr>
            <a:xfrm>
              <a:off x="1452440" y="4654910"/>
              <a:ext cx="362602" cy="376778"/>
              <a:chOff x="10832823" y="3353836"/>
              <a:chExt cx="537576" cy="528488"/>
            </a:xfrm>
            <a:solidFill>
              <a:srgbClr val="00B294"/>
            </a:solidFill>
          </p:grpSpPr>
          <p:sp>
            <p:nvSpPr>
              <p:cNvPr id="28"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30" name="Picture 29"/>
            <p:cNvPicPr>
              <a:picLocks noChangeAspect="1"/>
            </p:cNvPicPr>
            <p:nvPr/>
          </p:nvPicPr>
          <p:blipFill rotWithShape="1">
            <a:blip r:embed="rId21">
              <a:clrChange>
                <a:clrFrom>
                  <a:srgbClr val="009480"/>
                </a:clrFrom>
                <a:clrTo>
                  <a:srgbClr val="009480">
                    <a:alpha val="0"/>
                  </a:srgbClr>
                </a:clrTo>
              </a:clrChange>
              <a:extLst>
                <a:ext uri="{BEBA8EAE-BF5A-486C-A8C5-ECC9F3942E4B}">
                  <a14:imgProps xmlns:a14="http://schemas.microsoft.com/office/drawing/2010/main">
                    <a14:imgLayer r:embed="rId22">
                      <a14:imgEffect>
                        <a14:saturation sat="400000"/>
                      </a14:imgEffect>
                    </a14:imgLayer>
                  </a14:imgProps>
                </a:ext>
                <a:ext uri="{28A0092B-C50C-407E-A947-70E740481C1C}">
                  <a14:useLocalDpi xmlns:a14="http://schemas.microsoft.com/office/drawing/2010/main" val="0"/>
                </a:ext>
              </a:extLst>
            </a:blip>
            <a:srcRect l="28794" t="16242" r="29245" b="14414"/>
            <a:stretch/>
          </p:blipFill>
          <p:spPr>
            <a:xfrm>
              <a:off x="1213283" y="553350"/>
              <a:ext cx="916132" cy="724592"/>
            </a:xfrm>
            <a:prstGeom prst="rect">
              <a:avLst/>
            </a:prstGeom>
          </p:spPr>
        </p:pic>
        <p:grpSp>
          <p:nvGrpSpPr>
            <p:cNvPr id="31" name="Group 30"/>
            <p:cNvGrpSpPr/>
            <p:nvPr/>
          </p:nvGrpSpPr>
          <p:grpSpPr>
            <a:xfrm>
              <a:off x="1583730" y="2187336"/>
              <a:ext cx="191133" cy="196633"/>
              <a:chOff x="4446630" y="3163818"/>
              <a:chExt cx="565153" cy="568475"/>
            </a:xfrm>
          </p:grpSpPr>
          <p:sp>
            <p:nvSpPr>
              <p:cNvPr id="36" name="Oval 27"/>
              <p:cNvSpPr>
                <a:spLocks noChangeArrowheads="1"/>
              </p:cNvSpPr>
              <p:nvPr/>
            </p:nvSpPr>
            <p:spPr bwMode="auto">
              <a:xfrm>
                <a:off x="4446630" y="3163818"/>
                <a:ext cx="565153" cy="568475"/>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7" name="Freeform 42"/>
              <p:cNvSpPr/>
              <p:nvPr/>
            </p:nvSpPr>
            <p:spPr>
              <a:xfrm>
                <a:off x="4551165" y="3527367"/>
                <a:ext cx="356084" cy="95806"/>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sp>
            <p:nvSpPr>
              <p:cNvPr id="38" name="Oval 37"/>
              <p:cNvSpPr/>
              <p:nvPr/>
            </p:nvSpPr>
            <p:spPr>
              <a:xfrm>
                <a:off x="4555964" y="3334497"/>
                <a:ext cx="96209" cy="9620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4806240" y="3334498"/>
                <a:ext cx="96209" cy="9620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0" name="Group 39"/>
            <p:cNvGrpSpPr/>
            <p:nvPr/>
          </p:nvGrpSpPr>
          <p:grpSpPr>
            <a:xfrm>
              <a:off x="1585419" y="3395455"/>
              <a:ext cx="218076" cy="207577"/>
              <a:chOff x="8208723" y="3026870"/>
              <a:chExt cx="585071" cy="564422"/>
            </a:xfrm>
          </p:grpSpPr>
          <p:sp>
            <p:nvSpPr>
              <p:cNvPr id="41" name="Freeform 42"/>
              <p:cNvSpPr>
                <a:spLocks/>
              </p:cNvSpPr>
              <p:nvPr/>
            </p:nvSpPr>
            <p:spPr bwMode="auto">
              <a:xfrm>
                <a:off x="8208723" y="3026870"/>
                <a:ext cx="585071" cy="564422"/>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42" name="Picture 41"/>
              <p:cNvPicPr>
                <a:picLocks noChangeAspect="1"/>
              </p:cNvPicPr>
              <p:nvPr/>
            </p:nvPicPr>
            <p:blipFill rotWithShape="1">
              <a:blip r:embed="rId23"/>
              <a:srcRect l="19456" t="19456" r="23993" b="23993"/>
              <a:stretch/>
            </p:blipFill>
            <p:spPr>
              <a:xfrm>
                <a:off x="8228245" y="3062778"/>
                <a:ext cx="506047" cy="494802"/>
              </a:xfrm>
              <a:prstGeom prst="rect">
                <a:avLst/>
              </a:prstGeom>
            </p:spPr>
          </p:pic>
        </p:grpSp>
        <p:grpSp>
          <p:nvGrpSpPr>
            <p:cNvPr id="43" name="Group 42"/>
            <p:cNvGrpSpPr/>
            <p:nvPr/>
          </p:nvGrpSpPr>
          <p:grpSpPr>
            <a:xfrm>
              <a:off x="1568501" y="4703983"/>
              <a:ext cx="208498" cy="208499"/>
              <a:chOff x="3198715" y="2344209"/>
              <a:chExt cx="564229" cy="564231"/>
            </a:xfrm>
          </p:grpSpPr>
          <p:sp>
            <p:nvSpPr>
              <p:cNvPr id="44" name="Oval 48"/>
              <p:cNvSpPr>
                <a:spLocks noChangeArrowheads="1"/>
              </p:cNvSpPr>
              <p:nvPr/>
            </p:nvSpPr>
            <p:spPr bwMode="auto">
              <a:xfrm>
                <a:off x="3198715" y="2344209"/>
                <a:ext cx="564229" cy="56423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45" name="Freeform 62"/>
              <p:cNvSpPr/>
              <p:nvPr/>
            </p:nvSpPr>
            <p:spPr>
              <a:xfrm rot="16200000">
                <a:off x="3348727" y="2488164"/>
                <a:ext cx="102768" cy="1027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6" name="Freeform 63"/>
              <p:cNvSpPr/>
              <p:nvPr/>
            </p:nvSpPr>
            <p:spPr>
              <a:xfrm rot="16200000">
                <a:off x="3522197" y="2488165"/>
                <a:ext cx="102768" cy="102768"/>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Freeform 64"/>
              <p:cNvSpPr/>
              <p:nvPr/>
            </p:nvSpPr>
            <p:spPr>
              <a:xfrm rot="16200000">
                <a:off x="3348727" y="2661709"/>
                <a:ext cx="102768" cy="1027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8" name="Freeform 65"/>
              <p:cNvSpPr/>
              <p:nvPr/>
            </p:nvSpPr>
            <p:spPr>
              <a:xfrm rot="16200000">
                <a:off x="3522197" y="2661710"/>
                <a:ext cx="102768" cy="102768"/>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9" name="Group 48"/>
            <p:cNvGrpSpPr/>
            <p:nvPr/>
          </p:nvGrpSpPr>
          <p:grpSpPr>
            <a:xfrm>
              <a:off x="1534510" y="4057422"/>
              <a:ext cx="250153" cy="251005"/>
              <a:chOff x="7156981" y="3133720"/>
              <a:chExt cx="605398" cy="605398"/>
            </a:xfrm>
          </p:grpSpPr>
          <p:sp>
            <p:nvSpPr>
              <p:cNvPr id="50" name="Oval 6"/>
              <p:cNvSpPr>
                <a:spLocks noChangeArrowheads="1"/>
              </p:cNvSpPr>
              <p:nvPr/>
            </p:nvSpPr>
            <p:spPr bwMode="auto">
              <a:xfrm>
                <a:off x="7156981" y="3133720"/>
                <a:ext cx="605398" cy="60539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1" name="Rounded Rectangle 68"/>
              <p:cNvSpPr/>
              <p:nvPr/>
            </p:nvSpPr>
            <p:spPr>
              <a:xfrm>
                <a:off x="7289617" y="3264022"/>
                <a:ext cx="246011" cy="24601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2" name="Rounded Rectangle 69"/>
              <p:cNvSpPr/>
              <p:nvPr/>
            </p:nvSpPr>
            <p:spPr>
              <a:xfrm>
                <a:off x="7388401" y="3362806"/>
                <a:ext cx="246011" cy="246011"/>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53" name="Group 52"/>
            <p:cNvGrpSpPr/>
            <p:nvPr/>
          </p:nvGrpSpPr>
          <p:grpSpPr>
            <a:xfrm>
              <a:off x="1502186" y="2736249"/>
              <a:ext cx="335247" cy="233439"/>
              <a:chOff x="5696311" y="3132250"/>
              <a:chExt cx="784297" cy="467565"/>
            </a:xfrm>
          </p:grpSpPr>
          <p:sp>
            <p:nvSpPr>
              <p:cNvPr id="54" name="Freeform 32"/>
              <p:cNvSpPr>
                <a:spLocks/>
              </p:cNvSpPr>
              <p:nvPr/>
            </p:nvSpPr>
            <p:spPr bwMode="auto">
              <a:xfrm>
                <a:off x="5696311" y="3132250"/>
                <a:ext cx="784297" cy="467565"/>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Freeform 77"/>
              <p:cNvSpPr/>
              <p:nvPr/>
            </p:nvSpPr>
            <p:spPr bwMode="auto">
              <a:xfrm>
                <a:off x="5778706" y="3270680"/>
                <a:ext cx="123173" cy="181338"/>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6" name="Freeform 78"/>
              <p:cNvSpPr/>
              <p:nvPr/>
            </p:nvSpPr>
            <p:spPr bwMode="auto">
              <a:xfrm>
                <a:off x="5907720" y="3270680"/>
                <a:ext cx="123173" cy="181338"/>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7" name="Freeform 79"/>
              <p:cNvSpPr/>
              <p:nvPr/>
            </p:nvSpPr>
            <p:spPr bwMode="auto">
              <a:xfrm rot="10800000">
                <a:off x="6275040" y="3270680"/>
                <a:ext cx="123173" cy="181338"/>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8" name="Freeform 80"/>
              <p:cNvSpPr/>
              <p:nvPr/>
            </p:nvSpPr>
            <p:spPr bwMode="auto">
              <a:xfrm rot="10800000">
                <a:off x="6146026" y="3270680"/>
                <a:ext cx="123173" cy="181338"/>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59" name="TextBox 58"/>
            <p:cNvSpPr txBox="1"/>
            <p:nvPr/>
          </p:nvSpPr>
          <p:spPr>
            <a:xfrm>
              <a:off x="959175" y="1270055"/>
              <a:ext cx="16303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Cognitive Services</a:t>
              </a:r>
            </a:p>
          </p:txBody>
        </p:sp>
        <p:sp>
          <p:nvSpPr>
            <p:cNvPr id="60" name="TextBox 59"/>
            <p:cNvSpPr txBox="1"/>
            <p:nvPr/>
          </p:nvSpPr>
          <p:spPr>
            <a:xfrm>
              <a:off x="606432" y="2134040"/>
              <a:ext cx="52770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ysClr val="windowText" lastClr="000000"/>
                  </a:solidFill>
                  <a:effectLst/>
                  <a:uLnTx/>
                  <a:uFillTx/>
                </a:rPr>
                <a:t>Vision</a:t>
              </a:r>
            </a:p>
          </p:txBody>
        </p:sp>
        <p:sp>
          <p:nvSpPr>
            <p:cNvPr id="61" name="TextBox 60"/>
            <p:cNvSpPr txBox="1"/>
            <p:nvPr/>
          </p:nvSpPr>
          <p:spPr>
            <a:xfrm>
              <a:off x="606432" y="2771506"/>
              <a:ext cx="421910"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ysClr val="windowText" lastClr="000000"/>
                  </a:solidFill>
                  <a:effectLst/>
                  <a:uLnTx/>
                  <a:uFillTx/>
                </a:rPr>
                <a:t>Text</a:t>
              </a:r>
            </a:p>
          </p:txBody>
        </p:sp>
        <p:sp>
          <p:nvSpPr>
            <p:cNvPr id="62" name="TextBox 61"/>
            <p:cNvSpPr txBox="1"/>
            <p:nvPr/>
          </p:nvSpPr>
          <p:spPr>
            <a:xfrm>
              <a:off x="606432" y="3408972"/>
              <a:ext cx="59503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ysClr val="windowText" lastClr="000000"/>
                  </a:solidFill>
                  <a:effectLst/>
                  <a:uLnTx/>
                  <a:uFillTx/>
                </a:rPr>
                <a:t>Speech</a:t>
              </a:r>
            </a:p>
          </p:txBody>
        </p:sp>
        <p:sp>
          <p:nvSpPr>
            <p:cNvPr id="63" name="TextBox 62"/>
            <p:cNvSpPr txBox="1"/>
            <p:nvPr/>
          </p:nvSpPr>
          <p:spPr>
            <a:xfrm>
              <a:off x="606432" y="4683903"/>
              <a:ext cx="56297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ysClr val="windowText" lastClr="000000"/>
                  </a:solidFill>
                  <a:effectLst/>
                  <a:uLnTx/>
                  <a:uFillTx/>
                </a:rPr>
                <a:t>Search</a:t>
              </a:r>
            </a:p>
          </p:txBody>
        </p:sp>
        <p:sp>
          <p:nvSpPr>
            <p:cNvPr id="64" name="TextBox 63"/>
            <p:cNvSpPr txBox="1"/>
            <p:nvPr/>
          </p:nvSpPr>
          <p:spPr>
            <a:xfrm>
              <a:off x="606432" y="4046438"/>
              <a:ext cx="81464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ysClr val="windowText" lastClr="000000"/>
                  </a:solidFill>
                  <a:effectLst/>
                  <a:uLnTx/>
                  <a:uFillTx/>
                </a:rPr>
                <a:t>Knowledge</a:t>
              </a:r>
            </a:p>
          </p:txBody>
        </p:sp>
        <p:grpSp>
          <p:nvGrpSpPr>
            <p:cNvPr id="65" name="Group 64"/>
            <p:cNvGrpSpPr/>
            <p:nvPr/>
          </p:nvGrpSpPr>
          <p:grpSpPr>
            <a:xfrm>
              <a:off x="320135" y="560658"/>
              <a:ext cx="893147" cy="4246356"/>
              <a:chOff x="320135" y="560658"/>
              <a:chExt cx="893147" cy="4246356"/>
            </a:xfrm>
          </p:grpSpPr>
          <p:cxnSp>
            <p:nvCxnSpPr>
              <p:cNvPr id="66" name="Elbow Connector 58"/>
              <p:cNvCxnSpPr>
                <a:stCxn id="60" idx="1"/>
                <a:endCxn id="30" idx="1"/>
              </p:cNvCxnSpPr>
              <p:nvPr/>
            </p:nvCxnSpPr>
            <p:spPr>
              <a:xfrm rot="10800000" flipH="1">
                <a:off x="606431" y="915647"/>
                <a:ext cx="606851" cy="1341505"/>
              </a:xfrm>
              <a:prstGeom prst="bentConnector3">
                <a:avLst>
                  <a:gd name="adj1" fmla="val -376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149"/>
              <p:cNvCxnSpPr>
                <a:stCxn id="61" idx="1"/>
                <a:endCxn id="30" idx="1"/>
              </p:cNvCxnSpPr>
              <p:nvPr/>
            </p:nvCxnSpPr>
            <p:spPr>
              <a:xfrm rot="10800000" flipH="1">
                <a:off x="606431" y="915647"/>
                <a:ext cx="606851" cy="1978971"/>
              </a:xfrm>
              <a:prstGeom prst="bentConnector3">
                <a:avLst>
                  <a:gd name="adj1" fmla="val -376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152"/>
              <p:cNvCxnSpPr>
                <a:stCxn id="62" idx="1"/>
                <a:endCxn id="30" idx="1"/>
              </p:cNvCxnSpPr>
              <p:nvPr/>
            </p:nvCxnSpPr>
            <p:spPr>
              <a:xfrm rot="10800000" flipH="1">
                <a:off x="606431" y="915647"/>
                <a:ext cx="606851" cy="2616437"/>
              </a:xfrm>
              <a:prstGeom prst="bentConnector3">
                <a:avLst>
                  <a:gd name="adj1" fmla="val -376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155"/>
              <p:cNvCxnSpPr>
                <a:stCxn id="64" idx="1"/>
                <a:endCxn id="30" idx="1"/>
              </p:cNvCxnSpPr>
              <p:nvPr/>
            </p:nvCxnSpPr>
            <p:spPr>
              <a:xfrm rot="10800000" flipH="1">
                <a:off x="606431" y="915647"/>
                <a:ext cx="606851" cy="3253903"/>
              </a:xfrm>
              <a:prstGeom prst="bentConnector3">
                <a:avLst>
                  <a:gd name="adj1" fmla="val -376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158"/>
              <p:cNvCxnSpPr>
                <a:stCxn id="63" idx="1"/>
                <a:endCxn id="30" idx="1"/>
              </p:cNvCxnSpPr>
              <p:nvPr/>
            </p:nvCxnSpPr>
            <p:spPr>
              <a:xfrm rot="10800000" flipH="1">
                <a:off x="606431" y="915646"/>
                <a:ext cx="606851" cy="3891368"/>
              </a:xfrm>
              <a:prstGeom prst="bentConnector3">
                <a:avLst>
                  <a:gd name="adj1" fmla="val -3767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20135" y="560658"/>
                <a:ext cx="70820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Part of</a:t>
                </a:r>
              </a:p>
            </p:txBody>
          </p:sp>
        </p:grpSp>
      </p:grpSp>
      <p:grpSp>
        <p:nvGrpSpPr>
          <p:cNvPr id="10" name="Group 9"/>
          <p:cNvGrpSpPr/>
          <p:nvPr/>
        </p:nvGrpSpPr>
        <p:grpSpPr>
          <a:xfrm>
            <a:off x="1028342" y="333932"/>
            <a:ext cx="7892428" cy="1944796"/>
            <a:chOff x="1028342" y="333932"/>
            <a:chExt cx="7892428" cy="1944796"/>
          </a:xfrm>
        </p:grpSpPr>
        <p:sp>
          <p:nvSpPr>
            <p:cNvPr id="72" name="TextBox 71"/>
            <p:cNvSpPr txBox="1"/>
            <p:nvPr/>
          </p:nvSpPr>
          <p:spPr>
            <a:xfrm>
              <a:off x="2659155" y="1329172"/>
              <a:ext cx="159498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Machine Learning</a:t>
              </a:r>
            </a:p>
          </p:txBody>
        </p:sp>
        <p:sp>
          <p:nvSpPr>
            <p:cNvPr id="73" name="TextBox 72"/>
            <p:cNvSpPr txBox="1"/>
            <p:nvPr/>
          </p:nvSpPr>
          <p:spPr>
            <a:xfrm>
              <a:off x="7483902" y="1329172"/>
              <a:ext cx="1436868"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Computational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Network Toolkit</a:t>
              </a:r>
            </a:p>
          </p:txBody>
        </p:sp>
        <p:grpSp>
          <p:nvGrpSpPr>
            <p:cNvPr id="74" name="Group 73"/>
            <p:cNvGrpSpPr/>
            <p:nvPr/>
          </p:nvGrpSpPr>
          <p:grpSpPr>
            <a:xfrm>
              <a:off x="7777666" y="477111"/>
              <a:ext cx="777745" cy="923330"/>
              <a:chOff x="7751656" y="278446"/>
              <a:chExt cx="964717" cy="1224790"/>
            </a:xfrm>
          </p:grpSpPr>
          <p:sp>
            <p:nvSpPr>
              <p:cNvPr id="75" name="Oval 74"/>
              <p:cNvSpPr/>
              <p:nvPr/>
            </p:nvSpPr>
            <p:spPr>
              <a:xfrm>
                <a:off x="7915327" y="5547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6" name="Oval 75"/>
              <p:cNvSpPr/>
              <p:nvPr/>
            </p:nvSpPr>
            <p:spPr>
              <a:xfrm>
                <a:off x="7751656" y="838708"/>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7" name="Oval 76"/>
              <p:cNvSpPr/>
              <p:nvPr/>
            </p:nvSpPr>
            <p:spPr>
              <a:xfrm>
                <a:off x="7949043" y="10119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8" name="Oval 77"/>
              <p:cNvSpPr/>
              <p:nvPr/>
            </p:nvSpPr>
            <p:spPr>
              <a:xfrm>
                <a:off x="8135848" y="54319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79" name="Oval 78"/>
              <p:cNvSpPr/>
              <p:nvPr/>
            </p:nvSpPr>
            <p:spPr>
              <a:xfrm>
                <a:off x="7900543" y="74802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0" name="Oval 79"/>
              <p:cNvSpPr/>
              <p:nvPr/>
            </p:nvSpPr>
            <p:spPr>
              <a:xfrm>
                <a:off x="8148882" y="10119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1" name="Oval 80"/>
              <p:cNvSpPr/>
              <p:nvPr/>
            </p:nvSpPr>
            <p:spPr>
              <a:xfrm>
                <a:off x="8132250" y="768621"/>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2" name="Oval 81"/>
              <p:cNvSpPr/>
              <p:nvPr/>
            </p:nvSpPr>
            <p:spPr>
              <a:xfrm>
                <a:off x="8359142" y="99485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8369278" y="55829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8338869" y="768620"/>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5" name="Oval 84"/>
              <p:cNvSpPr/>
              <p:nvPr/>
            </p:nvSpPr>
            <p:spPr>
              <a:xfrm>
                <a:off x="8596177" y="91630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6" name="Oval 85"/>
              <p:cNvSpPr/>
              <p:nvPr/>
            </p:nvSpPr>
            <p:spPr>
              <a:xfrm>
                <a:off x="8475981" y="1121973"/>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7" name="Oval 86"/>
              <p:cNvSpPr/>
              <p:nvPr/>
            </p:nvSpPr>
            <p:spPr>
              <a:xfrm>
                <a:off x="8518998" y="661315"/>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88" name="Straight Connector 87"/>
              <p:cNvCxnSpPr/>
              <p:nvPr/>
            </p:nvCxnSpPr>
            <p:spPr>
              <a:xfrm flipV="1">
                <a:off x="8035523" y="596327"/>
                <a:ext cx="113359" cy="1521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8252223" y="595755"/>
                <a:ext cx="94086" cy="20370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8020739" y="607772"/>
                <a:ext cx="124821" cy="19168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026470" y="799460"/>
                <a:ext cx="104856" cy="3150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9" idx="4"/>
                <a:endCxn id="77" idx="0"/>
              </p:cNvCxnSpPr>
              <p:nvPr/>
            </p:nvCxnSpPr>
            <p:spPr>
              <a:xfrm>
                <a:off x="7960641" y="861704"/>
                <a:ext cx="48500" cy="15020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6" idx="6"/>
                <a:endCxn id="79" idx="3"/>
              </p:cNvCxnSpPr>
              <p:nvPr/>
            </p:nvCxnSpPr>
            <p:spPr>
              <a:xfrm flipV="1">
                <a:off x="7871852" y="845057"/>
                <a:ext cx="46293" cy="5048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6" idx="6"/>
                <a:endCxn id="77" idx="2"/>
              </p:cNvCxnSpPr>
              <p:nvPr/>
            </p:nvCxnSpPr>
            <p:spPr>
              <a:xfrm>
                <a:off x="7871852" y="895546"/>
                <a:ext cx="77191" cy="17319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76" idx="0"/>
                <a:endCxn id="75" idx="3"/>
              </p:cNvCxnSpPr>
              <p:nvPr/>
            </p:nvCxnSpPr>
            <p:spPr>
              <a:xfrm flipV="1">
                <a:off x="7811754" y="651735"/>
                <a:ext cx="121175" cy="18697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5" idx="5"/>
                <a:endCxn id="81" idx="1"/>
              </p:cNvCxnSpPr>
              <p:nvPr/>
            </p:nvCxnSpPr>
            <p:spPr>
              <a:xfrm>
                <a:off x="8017921" y="651735"/>
                <a:ext cx="131931" cy="13353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77" idx="7"/>
                <a:endCxn id="81" idx="3"/>
              </p:cNvCxnSpPr>
              <p:nvPr/>
            </p:nvCxnSpPr>
            <p:spPr>
              <a:xfrm flipV="1">
                <a:off x="8051637" y="865649"/>
                <a:ext cx="98215" cy="16290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1" idx="0"/>
                <a:endCxn id="78" idx="4"/>
              </p:cNvCxnSpPr>
              <p:nvPr/>
            </p:nvCxnSpPr>
            <p:spPr>
              <a:xfrm flipV="1">
                <a:off x="8192348" y="656874"/>
                <a:ext cx="3598" cy="11174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83" idx="3"/>
              </p:cNvCxnSpPr>
              <p:nvPr/>
            </p:nvCxnSpPr>
            <p:spPr>
              <a:xfrm flipV="1">
                <a:off x="8187923" y="655327"/>
                <a:ext cx="198957" cy="10861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80" idx="7"/>
                <a:endCxn id="83" idx="2"/>
              </p:cNvCxnSpPr>
              <p:nvPr/>
            </p:nvCxnSpPr>
            <p:spPr>
              <a:xfrm flipV="1">
                <a:off x="8251476" y="615137"/>
                <a:ext cx="117802" cy="41341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81" idx="5"/>
                <a:endCxn id="82" idx="1"/>
              </p:cNvCxnSpPr>
              <p:nvPr/>
            </p:nvCxnSpPr>
            <p:spPr>
              <a:xfrm>
                <a:off x="8234844" y="865649"/>
                <a:ext cx="141900" cy="14585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7" idx="6"/>
                <a:endCxn id="80" idx="2"/>
              </p:cNvCxnSpPr>
              <p:nvPr/>
            </p:nvCxnSpPr>
            <p:spPr>
              <a:xfrm>
                <a:off x="8069239" y="1068745"/>
                <a:ext cx="79643" cy="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0" idx="6"/>
                <a:endCxn id="82" idx="2"/>
              </p:cNvCxnSpPr>
              <p:nvPr/>
            </p:nvCxnSpPr>
            <p:spPr>
              <a:xfrm flipV="1">
                <a:off x="8269078" y="1051697"/>
                <a:ext cx="90064" cy="1704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6" idx="1"/>
                <a:endCxn id="82" idx="5"/>
              </p:cNvCxnSpPr>
              <p:nvPr/>
            </p:nvCxnSpPr>
            <p:spPr>
              <a:xfrm flipH="1" flipV="1">
                <a:off x="8461736" y="1091887"/>
                <a:ext cx="31847" cy="4673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5" idx="2"/>
                <a:endCxn id="82" idx="6"/>
              </p:cNvCxnSpPr>
              <p:nvPr/>
            </p:nvCxnSpPr>
            <p:spPr>
              <a:xfrm flipH="1">
                <a:off x="8479338" y="973147"/>
                <a:ext cx="116839" cy="7855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5"/>
                <a:endCxn id="87" idx="1"/>
              </p:cNvCxnSpPr>
              <p:nvPr/>
            </p:nvCxnSpPr>
            <p:spPr>
              <a:xfrm>
                <a:off x="8471872" y="655327"/>
                <a:ext cx="64728" cy="2263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83" idx="4"/>
                <a:endCxn id="84" idx="0"/>
              </p:cNvCxnSpPr>
              <p:nvPr/>
            </p:nvCxnSpPr>
            <p:spPr>
              <a:xfrm flipH="1">
                <a:off x="8398967" y="671974"/>
                <a:ext cx="30409" cy="9664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80" idx="6"/>
                <a:endCxn id="84" idx="4"/>
              </p:cNvCxnSpPr>
              <p:nvPr/>
            </p:nvCxnSpPr>
            <p:spPr>
              <a:xfrm flipV="1">
                <a:off x="8269078" y="882295"/>
                <a:ext cx="129889" cy="18645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85" idx="1"/>
                <a:endCxn id="84" idx="5"/>
              </p:cNvCxnSpPr>
              <p:nvPr/>
            </p:nvCxnSpPr>
            <p:spPr>
              <a:xfrm flipH="1" flipV="1">
                <a:off x="8441463" y="865648"/>
                <a:ext cx="172316" cy="6730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85" idx="0"/>
                <a:endCxn id="87" idx="4"/>
              </p:cNvCxnSpPr>
              <p:nvPr/>
            </p:nvCxnSpPr>
            <p:spPr>
              <a:xfrm flipH="1" flipV="1">
                <a:off x="8579096" y="774990"/>
                <a:ext cx="77179" cy="14131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86" idx="7"/>
                <a:endCxn id="85" idx="4"/>
              </p:cNvCxnSpPr>
              <p:nvPr/>
            </p:nvCxnSpPr>
            <p:spPr>
              <a:xfrm flipV="1">
                <a:off x="8578575" y="1029984"/>
                <a:ext cx="77700" cy="10863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0" idx="6"/>
                <a:endCxn id="86" idx="2"/>
              </p:cNvCxnSpPr>
              <p:nvPr/>
            </p:nvCxnSpPr>
            <p:spPr>
              <a:xfrm>
                <a:off x="8269078" y="1068745"/>
                <a:ext cx="206903" cy="11006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953440" y="278446"/>
                <a:ext cx="700304" cy="1224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5400" b="0" i="0" u="none" strike="noStrike" kern="0" cap="none" spc="0" normalizeH="0" baseline="0" noProof="0" dirty="0">
                    <a:ln>
                      <a:noFill/>
                    </a:ln>
                    <a:solidFill>
                      <a:schemeClr val="accent3">
                        <a:lumMod val="75000"/>
                      </a:schemeClr>
                    </a:solidFill>
                    <a:effectLst/>
                    <a:uLnTx/>
                    <a:uFillTx/>
                    <a:latin typeface="Cambria Math" panose="02040503050406030204" pitchFamily="18" charset="0"/>
                    <a:ea typeface="Cambria Math" panose="02040503050406030204" pitchFamily="18" charset="0"/>
                  </a:rPr>
                  <a:t>Σ</a:t>
                </a:r>
                <a:endParaRPr kumimoji="0" lang="en-GB" sz="5400" b="0" i="0" u="none" strike="noStrike" kern="0" cap="none" spc="0" normalizeH="0" baseline="0" noProof="0" dirty="0">
                  <a:ln>
                    <a:noFill/>
                  </a:ln>
                  <a:solidFill>
                    <a:schemeClr val="accent3">
                      <a:lumMod val="75000"/>
                    </a:schemeClr>
                  </a:solidFill>
                  <a:effectLst/>
                  <a:uLnTx/>
                  <a:uFillTx/>
                  <a:latin typeface="Cambria Math" panose="02040503050406030204" pitchFamily="18" charset="0"/>
                  <a:ea typeface="Cambria Math" panose="02040503050406030204" pitchFamily="18" charset="0"/>
                </a:endParaRPr>
              </a:p>
            </p:txBody>
          </p:sp>
        </p:grpSp>
        <p:grpSp>
          <p:nvGrpSpPr>
            <p:cNvPr id="119" name="Group 118"/>
            <p:cNvGrpSpPr/>
            <p:nvPr/>
          </p:nvGrpSpPr>
          <p:grpSpPr>
            <a:xfrm>
              <a:off x="3088326" y="333932"/>
              <a:ext cx="734918" cy="933946"/>
              <a:chOff x="4981264" y="305800"/>
              <a:chExt cx="734918" cy="933946"/>
            </a:xfrm>
          </p:grpSpPr>
          <p:pic>
            <p:nvPicPr>
              <p:cNvPr id="120" name="Picture 11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981264" y="504828"/>
                <a:ext cx="734918" cy="734918"/>
              </a:xfrm>
              <a:prstGeom prst="rect">
                <a:avLst/>
              </a:prstGeom>
              <a:scene3d>
                <a:camera prst="orthographicFront"/>
                <a:lightRig rig="threePt" dir="t"/>
              </a:scene3d>
              <a:sp3d>
                <a:bevelT prst="angle"/>
              </a:sp3d>
            </p:spPr>
          </p:pic>
          <p:sp>
            <p:nvSpPr>
              <p:cNvPr id="121" name="Oval 120"/>
              <p:cNvSpPr/>
              <p:nvPr/>
            </p:nvSpPr>
            <p:spPr>
              <a:xfrm>
                <a:off x="5348723" y="872894"/>
                <a:ext cx="52836" cy="54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2" name="Oval 121"/>
              <p:cNvSpPr/>
              <p:nvPr/>
            </p:nvSpPr>
            <p:spPr>
              <a:xfrm>
                <a:off x="5361092" y="950935"/>
                <a:ext cx="71769" cy="802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3" name="Oval 122"/>
              <p:cNvSpPr/>
              <p:nvPr/>
            </p:nvSpPr>
            <p:spPr>
              <a:xfrm>
                <a:off x="5438880" y="905134"/>
                <a:ext cx="62390" cy="731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4" name="Oval 123"/>
              <p:cNvSpPr/>
              <p:nvPr/>
            </p:nvSpPr>
            <p:spPr>
              <a:xfrm>
                <a:off x="5325499" y="1043771"/>
                <a:ext cx="49770" cy="58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5" name="Oval 124"/>
              <p:cNvSpPr/>
              <p:nvPr/>
            </p:nvSpPr>
            <p:spPr>
              <a:xfrm>
                <a:off x="5467893" y="1013774"/>
                <a:ext cx="78230" cy="91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6" name="Oval 125"/>
              <p:cNvSpPr/>
              <p:nvPr/>
            </p:nvSpPr>
            <p:spPr>
              <a:xfrm>
                <a:off x="5364834" y="409354"/>
                <a:ext cx="55498" cy="6506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7" name="Oval 126"/>
              <p:cNvSpPr/>
              <p:nvPr/>
            </p:nvSpPr>
            <p:spPr>
              <a:xfrm>
                <a:off x="5286333" y="392856"/>
                <a:ext cx="62390" cy="7314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28" name="Oval 127"/>
              <p:cNvSpPr/>
              <p:nvPr/>
            </p:nvSpPr>
            <p:spPr>
              <a:xfrm>
                <a:off x="5354201" y="305800"/>
                <a:ext cx="62390" cy="7314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pic>
          <p:nvPicPr>
            <p:cNvPr id="129" name="Picture 1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21649" y="378500"/>
              <a:ext cx="535355" cy="414900"/>
            </a:xfrm>
            <a:prstGeom prst="rect">
              <a:avLst/>
            </a:prstGeom>
          </p:spPr>
        </p:pic>
        <p:pic>
          <p:nvPicPr>
            <p:cNvPr id="130" name="Picture 12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073899" y="900167"/>
              <a:ext cx="1236119" cy="366139"/>
            </a:xfrm>
            <a:prstGeom prst="rect">
              <a:avLst/>
            </a:prstGeom>
          </p:spPr>
        </p:pic>
        <p:sp>
          <p:nvSpPr>
            <p:cNvPr id="131" name="TextBox 130"/>
            <p:cNvSpPr txBox="1"/>
            <p:nvPr/>
          </p:nvSpPr>
          <p:spPr>
            <a:xfrm>
              <a:off x="5237013" y="1329172"/>
              <a:ext cx="12009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Data Science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Languages</a:t>
              </a:r>
            </a:p>
          </p:txBody>
        </p:sp>
        <p:grpSp>
          <p:nvGrpSpPr>
            <p:cNvPr id="132" name="Group 131"/>
            <p:cNvGrpSpPr/>
            <p:nvPr/>
          </p:nvGrpSpPr>
          <p:grpSpPr>
            <a:xfrm>
              <a:off x="1028342" y="1923999"/>
              <a:ext cx="7835002" cy="354729"/>
              <a:chOff x="1694415" y="1864882"/>
              <a:chExt cx="7835002" cy="354729"/>
            </a:xfrm>
          </p:grpSpPr>
          <p:cxnSp>
            <p:nvCxnSpPr>
              <p:cNvPr id="133" name="Straight Arrow Connector 132"/>
              <p:cNvCxnSpPr/>
              <p:nvPr/>
            </p:nvCxnSpPr>
            <p:spPr>
              <a:xfrm>
                <a:off x="1694415" y="1864882"/>
                <a:ext cx="7835002" cy="35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4459342" y="1911834"/>
                <a:ext cx="275214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Data Science Expertise</a:t>
                </a:r>
              </a:p>
            </p:txBody>
          </p:sp>
        </p:grpSp>
      </p:grpSp>
      <p:grpSp>
        <p:nvGrpSpPr>
          <p:cNvPr id="193" name="Group 192"/>
          <p:cNvGrpSpPr/>
          <p:nvPr/>
        </p:nvGrpSpPr>
        <p:grpSpPr>
          <a:xfrm>
            <a:off x="11010700" y="2641237"/>
            <a:ext cx="1204357" cy="2578857"/>
            <a:chOff x="10866269" y="2380261"/>
            <a:chExt cx="1204357" cy="2578857"/>
          </a:xfrm>
        </p:grpSpPr>
        <p:cxnSp>
          <p:nvCxnSpPr>
            <p:cNvPr id="194" name="Straight Arrow Connector 193"/>
            <p:cNvCxnSpPr/>
            <p:nvPr/>
          </p:nvCxnSpPr>
          <p:spPr>
            <a:xfrm>
              <a:off x="10866269" y="2380261"/>
              <a:ext cx="19589" cy="2578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10924158" y="3385160"/>
              <a:ext cx="114646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Depends on</a:t>
              </a:r>
            </a:p>
          </p:txBody>
        </p:sp>
      </p:grpSp>
      <p:grpSp>
        <p:nvGrpSpPr>
          <p:cNvPr id="228" name="Group 227"/>
          <p:cNvGrpSpPr/>
          <p:nvPr/>
        </p:nvGrpSpPr>
        <p:grpSpPr>
          <a:xfrm>
            <a:off x="2513887" y="2619606"/>
            <a:ext cx="4642696" cy="3479714"/>
            <a:chOff x="2513887" y="2619606"/>
            <a:chExt cx="4642696" cy="3479714"/>
          </a:xfrm>
        </p:grpSpPr>
        <p:grpSp>
          <p:nvGrpSpPr>
            <p:cNvPr id="211" name="Group 210"/>
            <p:cNvGrpSpPr/>
            <p:nvPr/>
          </p:nvGrpSpPr>
          <p:grpSpPr>
            <a:xfrm>
              <a:off x="5700247" y="2819661"/>
              <a:ext cx="1226214" cy="1006935"/>
              <a:chOff x="5700247" y="3108712"/>
              <a:chExt cx="1226214" cy="1006935"/>
            </a:xfrm>
          </p:grpSpPr>
          <p:cxnSp>
            <p:nvCxnSpPr>
              <p:cNvPr id="212" name="Curved Connector 170"/>
              <p:cNvCxnSpPr>
                <a:stCxn id="208" idx="3"/>
                <a:endCxn id="210" idx="0"/>
              </p:cNvCxnSpPr>
              <p:nvPr/>
            </p:nvCxnSpPr>
            <p:spPr>
              <a:xfrm>
                <a:off x="5700247" y="3108712"/>
                <a:ext cx="787802" cy="7880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6074946" y="3807870"/>
                <a:ext cx="85151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enhance</a:t>
                </a:r>
              </a:p>
            </p:txBody>
          </p:sp>
        </p:grpSp>
        <p:grpSp>
          <p:nvGrpSpPr>
            <p:cNvPr id="227" name="Group 226"/>
            <p:cNvGrpSpPr/>
            <p:nvPr/>
          </p:nvGrpSpPr>
          <p:grpSpPr>
            <a:xfrm>
              <a:off x="2513887" y="2619606"/>
              <a:ext cx="4642696" cy="3479714"/>
              <a:chOff x="2513887" y="2619606"/>
              <a:chExt cx="4642696" cy="3479714"/>
            </a:xfrm>
          </p:grpSpPr>
          <p:pic>
            <p:nvPicPr>
              <p:cNvPr id="196" name="Picture 195"/>
              <p:cNvPicPr>
                <a:picLocks noChangeAspect="1"/>
              </p:cNvPicPr>
              <p:nvPr/>
            </p:nvPicPr>
            <p:blipFill>
              <a:blip r:embed="rId27"/>
              <a:stretch>
                <a:fillRect/>
              </a:stretch>
            </p:blipFill>
            <p:spPr>
              <a:xfrm>
                <a:off x="3097270" y="5272885"/>
                <a:ext cx="375460" cy="542785"/>
              </a:xfrm>
              <a:prstGeom prst="rect">
                <a:avLst/>
              </a:prstGeom>
            </p:spPr>
          </p:pic>
          <p:pic>
            <p:nvPicPr>
              <p:cNvPr id="199" name="Picture 198"/>
              <p:cNvPicPr>
                <a:picLocks noChangeAspect="1"/>
              </p:cNvPicPr>
              <p:nvPr/>
            </p:nvPicPr>
            <p:blipFill>
              <a:blip r:embed="rId28"/>
              <a:stretch>
                <a:fillRect/>
              </a:stretch>
            </p:blipFill>
            <p:spPr>
              <a:xfrm>
                <a:off x="3095919" y="3731859"/>
                <a:ext cx="773891" cy="376669"/>
              </a:xfrm>
              <a:prstGeom prst="rect">
                <a:avLst/>
              </a:prstGeom>
            </p:spPr>
          </p:pic>
          <p:pic>
            <p:nvPicPr>
              <p:cNvPr id="200" name="Picture 199"/>
              <p:cNvPicPr>
                <a:picLocks noChangeAspect="1"/>
              </p:cNvPicPr>
              <p:nvPr/>
            </p:nvPicPr>
            <p:blipFill>
              <a:blip r:embed="rId29"/>
              <a:stretch>
                <a:fillRect/>
              </a:stretch>
            </p:blipFill>
            <p:spPr>
              <a:xfrm>
                <a:off x="6173235" y="3913130"/>
                <a:ext cx="365491" cy="365491"/>
              </a:xfrm>
              <a:prstGeom prst="rect">
                <a:avLst/>
              </a:prstGeom>
            </p:spPr>
          </p:pic>
          <p:pic>
            <p:nvPicPr>
              <p:cNvPr id="201" name="Picture 200"/>
              <p:cNvPicPr>
                <a:picLocks noChangeAspect="1"/>
              </p:cNvPicPr>
              <p:nvPr/>
            </p:nvPicPr>
            <p:blipFill>
              <a:blip r:embed="rId30"/>
              <a:stretch>
                <a:fillRect/>
              </a:stretch>
            </p:blipFill>
            <p:spPr>
              <a:xfrm>
                <a:off x="6568922" y="4008296"/>
                <a:ext cx="312591" cy="312591"/>
              </a:xfrm>
              <a:prstGeom prst="rect">
                <a:avLst/>
              </a:prstGeom>
            </p:spPr>
          </p:pic>
          <p:sp>
            <p:nvSpPr>
              <p:cNvPr id="202" name="TextBox 201"/>
              <p:cNvSpPr txBox="1"/>
              <p:nvPr/>
            </p:nvSpPr>
            <p:spPr>
              <a:xfrm>
                <a:off x="2981227" y="4218218"/>
                <a:ext cx="783420"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Process</a:t>
                </a:r>
              </a:p>
            </p:txBody>
          </p:sp>
          <p:grpSp>
            <p:nvGrpSpPr>
              <p:cNvPr id="203" name="Group 202"/>
              <p:cNvGrpSpPr/>
              <p:nvPr/>
            </p:nvGrpSpPr>
            <p:grpSpPr>
              <a:xfrm>
                <a:off x="5968379" y="5089298"/>
                <a:ext cx="907317" cy="791478"/>
                <a:chOff x="5614272" y="5802078"/>
                <a:chExt cx="907317" cy="791478"/>
              </a:xfrm>
            </p:grpSpPr>
            <p:pic>
              <p:nvPicPr>
                <p:cNvPr id="204" name="Picture 203"/>
                <p:cNvPicPr>
                  <a:picLocks noChangeAspect="1"/>
                </p:cNvPicPr>
                <p:nvPr/>
              </p:nvPicPr>
              <p:blipFill>
                <a:blip r:embed="rId31"/>
                <a:stretch>
                  <a:fillRect/>
                </a:stretch>
              </p:blipFill>
              <p:spPr>
                <a:xfrm>
                  <a:off x="6208998" y="5802078"/>
                  <a:ext cx="312591" cy="504239"/>
                </a:xfrm>
                <a:prstGeom prst="rect">
                  <a:avLst/>
                </a:prstGeom>
              </p:spPr>
            </p:pic>
            <p:pic>
              <p:nvPicPr>
                <p:cNvPr id="205" name="Picture 204"/>
                <p:cNvPicPr>
                  <a:picLocks noChangeAspect="1"/>
                </p:cNvPicPr>
                <p:nvPr/>
              </p:nvPicPr>
              <p:blipFill>
                <a:blip r:embed="rId32"/>
                <a:stretch>
                  <a:fillRect/>
                </a:stretch>
              </p:blipFill>
              <p:spPr>
                <a:xfrm>
                  <a:off x="5614272" y="5802078"/>
                  <a:ext cx="759612" cy="504239"/>
                </a:xfrm>
                <a:prstGeom prst="rect">
                  <a:avLst/>
                </a:prstGeom>
              </p:spPr>
            </p:pic>
            <p:sp>
              <p:nvSpPr>
                <p:cNvPr id="206" name="TextBox 205"/>
                <p:cNvSpPr txBox="1"/>
                <p:nvPr/>
              </p:nvSpPr>
              <p:spPr>
                <a:xfrm>
                  <a:off x="5880161" y="6285779"/>
                  <a:ext cx="38504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Us</a:t>
                  </a:r>
                </a:p>
              </p:txBody>
            </p:sp>
          </p:grpSp>
          <p:sp>
            <p:nvSpPr>
              <p:cNvPr id="207" name="TextBox 206"/>
              <p:cNvSpPr txBox="1"/>
              <p:nvPr/>
            </p:nvSpPr>
            <p:spPr>
              <a:xfrm>
                <a:off x="5981261" y="4278621"/>
                <a:ext cx="117532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Text" lastClr="000000"/>
                    </a:solidFill>
                    <a:effectLst/>
                    <a:uLnTx/>
                    <a:uFillTx/>
                  </a:rPr>
                  <a:t>Visualisation</a:t>
                </a:r>
              </a:p>
            </p:txBody>
          </p:sp>
          <p:sp>
            <p:nvSpPr>
              <p:cNvPr id="208" name="TextBox 207"/>
              <p:cNvSpPr txBox="1"/>
              <p:nvPr/>
            </p:nvSpPr>
            <p:spPr>
              <a:xfrm>
                <a:off x="4207531" y="2619606"/>
                <a:ext cx="149271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kern="0" dirty="0">
                    <a:solidFill>
                      <a:srgbClr val="00B294"/>
                    </a:solidFill>
                  </a:rPr>
                  <a:t>Intelligence</a:t>
                </a:r>
              </a:p>
            </p:txBody>
          </p:sp>
          <p:sp>
            <p:nvSpPr>
              <p:cNvPr id="209" name="Rectangle 208"/>
              <p:cNvSpPr/>
              <p:nvPr/>
            </p:nvSpPr>
            <p:spPr>
              <a:xfrm>
                <a:off x="2981227" y="3648235"/>
                <a:ext cx="1062386" cy="566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5956856" y="3607672"/>
                <a:ext cx="1062386" cy="566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214" name="Group 213"/>
              <p:cNvGrpSpPr/>
              <p:nvPr/>
            </p:nvGrpSpPr>
            <p:grpSpPr>
              <a:xfrm>
                <a:off x="2513887" y="2819661"/>
                <a:ext cx="3243117" cy="3279659"/>
                <a:chOff x="2411959" y="3082315"/>
                <a:chExt cx="3243117" cy="3279659"/>
              </a:xfrm>
            </p:grpSpPr>
            <p:cxnSp>
              <p:nvCxnSpPr>
                <p:cNvPr id="215" name="Straight Arrow Connector 214"/>
                <p:cNvCxnSpPr/>
                <p:nvPr/>
              </p:nvCxnSpPr>
              <p:spPr>
                <a:xfrm>
                  <a:off x="3941685" y="5992427"/>
                  <a:ext cx="1713391" cy="180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4182621" y="6054197"/>
                  <a:ext cx="119795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conversation</a:t>
                  </a:r>
                </a:p>
              </p:txBody>
            </p:sp>
            <p:cxnSp>
              <p:nvCxnSpPr>
                <p:cNvPr id="217" name="Curved Connector 125"/>
                <p:cNvCxnSpPr>
                  <a:stCxn id="208" idx="1"/>
                  <a:endCxn id="209" idx="0"/>
                </p:cNvCxnSpPr>
                <p:nvPr/>
              </p:nvCxnSpPr>
              <p:spPr>
                <a:xfrm rot="10800000" flipV="1">
                  <a:off x="3410493" y="3082315"/>
                  <a:ext cx="695111" cy="8285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3462928" y="3754821"/>
                  <a:ext cx="57637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drive</a:t>
                  </a:r>
                </a:p>
              </p:txBody>
            </p:sp>
            <p:cxnSp>
              <p:nvCxnSpPr>
                <p:cNvPr id="219" name="Curved Connector 178"/>
                <p:cNvCxnSpPr>
                  <a:cxnSpLocks/>
                </p:cNvCxnSpPr>
                <p:nvPr/>
              </p:nvCxnSpPr>
              <p:spPr>
                <a:xfrm rot="10800000" flipH="1" flipV="1">
                  <a:off x="2921738" y="4293632"/>
                  <a:ext cx="261334" cy="1130557"/>
                </a:xfrm>
                <a:prstGeom prst="curvedConnector4">
                  <a:avLst>
                    <a:gd name="adj1" fmla="val -87474"/>
                    <a:gd name="adj2" fmla="val 58329"/>
                  </a:avLst>
                </a:prstGeom>
                <a:ln>
                  <a:tailEnd type="triangle"/>
                </a:ln>
              </p:spPr>
              <p:style>
                <a:lnRef idx="1">
                  <a:schemeClr val="accent1"/>
                </a:lnRef>
                <a:fillRef idx="0">
                  <a:schemeClr val="accent1"/>
                </a:fillRef>
                <a:effectRef idx="0">
                  <a:schemeClr val="accent1"/>
                </a:effectRef>
                <a:fontRef idx="minor">
                  <a:schemeClr val="tx1"/>
                </a:fontRef>
              </p:style>
            </p:cxnSp>
            <p:sp>
              <p:nvSpPr>
                <p:cNvPr id="220" name="TextBox 219"/>
                <p:cNvSpPr txBox="1"/>
                <p:nvPr/>
              </p:nvSpPr>
              <p:spPr>
                <a:xfrm>
                  <a:off x="2411959" y="5273220"/>
                  <a:ext cx="57637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B294"/>
                      </a:solidFill>
                      <a:effectLst/>
                      <a:uLnTx/>
                      <a:uFillTx/>
                    </a:rPr>
                    <a:t>drive</a:t>
                  </a:r>
                </a:p>
              </p:txBody>
            </p:sp>
          </p:grpSp>
        </p:grpSp>
      </p:grpSp>
    </p:spTree>
    <p:extLst>
      <p:ext uri="{BB962C8B-B14F-4D97-AF65-F5344CB8AC3E}">
        <p14:creationId xmlns:p14="http://schemas.microsoft.com/office/powerpoint/2010/main" val="40079764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58333E-6 -3.33333E-6 L 0.24727 0.00371 " pathEditMode="fixed" rAng="0" ptsTypes="AA">
                                      <p:cBhvr>
                                        <p:cTn id="6" dur="2000" fill="hold"/>
                                        <p:tgtEl>
                                          <p:spTgt spid="2"/>
                                        </p:tgtEl>
                                        <p:attrNameLst>
                                          <p:attrName>ppt_x</p:attrName>
                                          <p:attrName>ppt_y</p:attrName>
                                        </p:attrNameLst>
                                      </p:cBhvr>
                                      <p:rCtr x="12357" y="18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fade">
                                      <p:cBhvr>
                                        <p:cTn id="26"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014" b="4189"/>
          <a:stretch/>
        </p:blipFill>
        <p:spPr>
          <a:xfrm flipH="1">
            <a:off x="0" y="0"/>
            <a:ext cx="12192000" cy="6858000"/>
          </a:xfrm>
          <a:prstGeom prst="rect">
            <a:avLst/>
          </a:prstGeom>
        </p:spPr>
      </p:pic>
      <p:sp>
        <p:nvSpPr>
          <p:cNvPr id="5" name="Title 1"/>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FOCUS on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DIFFERENTIATION</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40584" y="6116840"/>
            <a:ext cx="1554209" cy="571706"/>
          </a:xfrm>
          <a:prstGeom prst="rect">
            <a:avLst/>
          </a:prstGeom>
        </p:spPr>
      </p:pic>
    </p:spTree>
    <p:extLst>
      <p:ext uri="{BB962C8B-B14F-4D97-AF65-F5344CB8AC3E}">
        <p14:creationId xmlns:p14="http://schemas.microsoft.com/office/powerpoint/2010/main" val="58966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9261" y="16067"/>
            <a:ext cx="12192000" cy="6857027"/>
          </a:xfrm>
          <a:prstGeom prst="rect">
            <a:avLst/>
          </a:prstGeom>
          <a:solidFill>
            <a:srgbClr val="080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80779" y="1725812"/>
            <a:ext cx="1434264" cy="1258151"/>
          </a:xfrm>
          <a:prstGeom prst="rect">
            <a:avLst/>
          </a:prstGeom>
          <a:solidFill>
            <a:srgbClr val="080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THE WORLDS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DATA</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22982105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withEffect">
                                  <p:stCondLst>
                                    <p:cond delay="500"/>
                                  </p:stCondLst>
                                  <p:childTnLst>
                                    <p:anim calcmode="lin" valueType="num">
                                      <p:cBhvr additive="base">
                                        <p:cTn id="6" dur="1000"/>
                                        <p:tgtEl>
                                          <p:spTgt spid="4"/>
                                        </p:tgtEl>
                                        <p:attrNameLst>
                                          <p:attrName>ppt_x</p:attrName>
                                        </p:attrNameLst>
                                      </p:cBhvr>
                                      <p:tavLst>
                                        <p:tav tm="0">
                                          <p:val>
                                            <p:strVal val="ppt_x"/>
                                          </p:val>
                                        </p:tav>
                                        <p:tav tm="100000">
                                          <p:val>
                                            <p:strVal val="1+ppt_w/2"/>
                                          </p:val>
                                        </p:tav>
                                      </p:tavLst>
                                    </p:anim>
                                    <p:anim calcmode="lin" valueType="num">
                                      <p:cBhvr additive="base">
                                        <p:cTn id="7" dur="1000"/>
                                        <p:tgtEl>
                                          <p:spTgt spid="4"/>
                                        </p:tgtEl>
                                        <p:attrNameLst>
                                          <p:attrName>ppt_y</p:attrName>
                                        </p:attrNameLst>
                                      </p:cBhvr>
                                      <p:tavLst>
                                        <p:tav tm="0">
                                          <p:val>
                                            <p:strVal val="ppt_y"/>
                                          </p:val>
                                        </p:tav>
                                        <p:tav tm="100000">
                                          <p:val>
                                            <p:strVal val="ppt_y"/>
                                          </p:val>
                                        </p:tav>
                                      </p:tavLst>
                                    </p:anim>
                                    <p:set>
                                      <p:cBhvr>
                                        <p:cTn id="8" dur="1" fill="hold">
                                          <p:stCondLst>
                                            <p:cond delay="999"/>
                                          </p:stCondLst>
                                        </p:cTn>
                                        <p:tgtEl>
                                          <p:spTgt spid="4"/>
                                        </p:tgtEl>
                                        <p:attrNameLst>
                                          <p:attrName>style.visibility</p:attrName>
                                        </p:attrNameLst>
                                      </p:cBhvr>
                                      <p:to>
                                        <p:strVal val="hidden"/>
                                      </p:to>
                                    </p:set>
                                  </p:childTnLst>
                                </p:cTn>
                              </p:par>
                            </p:childTnLst>
                          </p:cTn>
                        </p:par>
                        <p:par>
                          <p:cTn id="9" fill="hold">
                            <p:stCondLst>
                              <p:cond delay="1500"/>
                            </p:stCondLst>
                            <p:childTnLst>
                              <p:par>
                                <p:cTn id="10" presetID="10" presetClass="exit" presetSubtype="0" fill="hold" grpId="0" nodeType="after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39"/>
          <p:cNvSpPr>
            <a:spLocks noChangeAspect="1"/>
          </p:cNvSpPr>
          <p:nvPr/>
        </p:nvSpPr>
        <p:spPr bwMode="auto">
          <a:xfrm>
            <a:off x="5729970" y="1930401"/>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6" name="Group 15"/>
          <p:cNvGrpSpPr/>
          <p:nvPr/>
        </p:nvGrpSpPr>
        <p:grpSpPr>
          <a:xfrm>
            <a:off x="6174338" y="2877434"/>
            <a:ext cx="4770510" cy="2022911"/>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p:cNvGrpSpPr/>
          <p:nvPr/>
        </p:nvGrpSpPr>
        <p:grpSpPr>
          <a:xfrm>
            <a:off x="9572473" y="0"/>
            <a:ext cx="952450" cy="3145132"/>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52" name="Bent Arrow 51"/>
          <p:cNvSpPr/>
          <p:nvPr/>
        </p:nvSpPr>
        <p:spPr bwMode="auto">
          <a:xfrm>
            <a:off x="5221122" y="4114848"/>
            <a:ext cx="1093716" cy="274315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52"/>
          <p:cNvGrpSpPr/>
          <p:nvPr/>
        </p:nvGrpSpPr>
        <p:grpSpPr>
          <a:xfrm flipH="1">
            <a:off x="8755072" y="4631852"/>
            <a:ext cx="1233754" cy="2226147"/>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7213410" y="4740639"/>
            <a:ext cx="1260794" cy="2117360"/>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 name="TextBox 7"/>
          <p:cNvSpPr txBox="1"/>
          <p:nvPr/>
        </p:nvSpPr>
        <p:spPr>
          <a:xfrm>
            <a:off x="390907" y="4020602"/>
            <a:ext cx="7582897"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Gain all the resources from the session: </a:t>
            </a:r>
            <a:r>
              <a:rPr lang="en-GB" sz="2400" dirty="0">
                <a:solidFill>
                  <a:schemeClr val="bg1"/>
                </a:solidFill>
                <a:hlinkClick r:id="rId3"/>
              </a:rPr>
              <a:t>https://github.com/dxuk/AzureWorkshops</a:t>
            </a:r>
            <a:r>
              <a:rPr lang="en-GB" sz="2400" dirty="0">
                <a:solidFill>
                  <a:schemeClr val="bg1"/>
                </a:solidFill>
              </a:rPr>
              <a:t> </a:t>
            </a:r>
            <a:endParaRPr lang="en-GB" sz="2400" dirty="0">
              <a:gradFill>
                <a:gsLst>
                  <a:gs pos="2917">
                    <a:schemeClr val="tx1"/>
                  </a:gs>
                  <a:gs pos="30000">
                    <a:schemeClr val="tx1"/>
                  </a:gs>
                </a:gsLst>
                <a:lin ang="5400000" scaled="0"/>
              </a:gradFill>
            </a:endParaRPr>
          </a:p>
        </p:txBody>
      </p:sp>
      <p:sp>
        <p:nvSpPr>
          <p:cNvPr id="41" name="TextBox 40"/>
          <p:cNvSpPr txBox="1"/>
          <p:nvPr/>
        </p:nvSpPr>
        <p:spPr>
          <a:xfrm>
            <a:off x="400909" y="2896192"/>
            <a:ext cx="7582897"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Browse the Gallery to see what others are building: </a:t>
            </a:r>
            <a:r>
              <a:rPr lang="en-GB" sz="2400" dirty="0">
                <a:hlinkClick r:id="rId4"/>
              </a:rPr>
              <a:t>https://gallery.cortanaintelligence.com/browse</a:t>
            </a:r>
            <a:r>
              <a:rPr lang="en-GB" sz="2400" dirty="0"/>
              <a:t> </a:t>
            </a:r>
            <a:endParaRPr lang="en-GB" sz="2400" dirty="0"/>
          </a:p>
        </p:txBody>
      </p:sp>
      <p:sp>
        <p:nvSpPr>
          <p:cNvPr id="37" name="TextBox 36"/>
          <p:cNvSpPr txBox="1"/>
          <p:nvPr/>
        </p:nvSpPr>
        <p:spPr>
          <a:xfrm>
            <a:off x="400909" y="1713869"/>
            <a:ext cx="7582897" cy="960263"/>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Read more on Cortana Intelligence: </a:t>
            </a:r>
            <a:r>
              <a:rPr lang="en-GB" sz="2400" dirty="0">
                <a:solidFill>
                  <a:schemeClr val="bg1"/>
                </a:solidFill>
                <a:hlinkClick r:id="rId5"/>
              </a:rPr>
              <a:t>http://aka.ms/cortanaintelligencelink</a:t>
            </a:r>
            <a:r>
              <a:rPr lang="en-GB" sz="2400" dirty="0">
                <a:solidFill>
                  <a:schemeClr val="bg1"/>
                </a:solidFill>
              </a:rPr>
              <a:t> </a:t>
            </a:r>
            <a:endParaRPr lang="en-GB" sz="2400" dirty="0">
              <a:gradFill>
                <a:gsLst>
                  <a:gs pos="2917">
                    <a:schemeClr val="tx1"/>
                  </a:gs>
                  <a:gs pos="30000">
                    <a:schemeClr val="tx1"/>
                  </a:gs>
                </a:gsLst>
                <a:lin ang="5400000" scaled="0"/>
              </a:gradFill>
            </a:endParaRPr>
          </a:p>
        </p:txBody>
      </p:sp>
      <p:sp>
        <p:nvSpPr>
          <p:cNvPr id="39" name="Title 3"/>
          <p:cNvSpPr txBox="1">
            <a:spLocks/>
          </p:cNvSpPr>
          <p:nvPr/>
        </p:nvSpPr>
        <p:spPr>
          <a:xfrm>
            <a:off x="581354" y="480313"/>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Key takeaways</a:t>
            </a:r>
          </a:p>
        </p:txBody>
      </p:sp>
      <p:sp>
        <p:nvSpPr>
          <p:cNvPr id="50" name="Footer Placeholder 3"/>
          <p:cNvSpPr txBox="1">
            <a:spLocks/>
          </p:cNvSpPr>
          <p:nvPr/>
        </p:nvSpPr>
        <p:spPr>
          <a:xfrm>
            <a:off x="337028" y="5693361"/>
            <a:ext cx="7681480" cy="8910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tx1"/>
                </a:solidFill>
                <a:effectLst/>
                <a:uLnTx/>
                <a:uFillTx/>
                <a:latin typeface="Segoe UI"/>
                <a:ea typeface="+mn-ea"/>
                <a:cs typeface="+mn-cs"/>
              </a:rPr>
              <a:t>Amy Nicholson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Segoe UI"/>
                <a:ea typeface="+mn-ea"/>
                <a:cs typeface="+mn-cs"/>
              </a:rPr>
              <a:t>Technical Evangelist,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Segoe UI"/>
              </a:rPr>
              <a:t>@AmyKateNicho</a:t>
            </a:r>
            <a:endParaRPr kumimoji="0" lang="en-GB" sz="1800" b="0" i="0" u="none" strike="noStrike" kern="1200" cap="none" spc="0" normalizeH="0" baseline="0" noProof="0" dirty="0">
              <a:ln>
                <a:noFill/>
              </a:ln>
              <a:solidFill>
                <a:schemeClr val="tx1"/>
              </a:solidFill>
              <a:effectLst/>
              <a:uLnTx/>
              <a:uFillTx/>
              <a:latin typeface="Segoe UI"/>
              <a:ea typeface="+mn-ea"/>
              <a:cs typeface="+mn-cs"/>
            </a:endParaRPr>
          </a:p>
        </p:txBody>
      </p:sp>
      <p:pic>
        <p:nvPicPr>
          <p:cNvPr id="51" name="Picture 2" descr="C:\Users\rfraser\Pictures\microsoft_logo_202x3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0416" y="6165304"/>
            <a:ext cx="25654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9585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1" y="-16632"/>
            <a:ext cx="12195245" cy="6874146"/>
          </a:xfrm>
          <a:prstGeom prst="rect">
            <a:avLst/>
          </a:prstGeom>
        </p:spPr>
      </p:pic>
      <p:grpSp>
        <p:nvGrpSpPr>
          <p:cNvPr id="4" name="Group 3"/>
          <p:cNvGrpSpPr/>
          <p:nvPr/>
        </p:nvGrpSpPr>
        <p:grpSpPr>
          <a:xfrm>
            <a:off x="6958731" y="2817246"/>
            <a:ext cx="2517063" cy="2584958"/>
            <a:chOff x="6958853" y="2817159"/>
            <a:chExt cx="2517420" cy="2585325"/>
          </a:xfrm>
          <a:noFill/>
        </p:grpSpPr>
        <p:sp>
          <p:nvSpPr>
            <p:cNvPr id="5" name="TextBox 4"/>
            <p:cNvSpPr txBox="1"/>
            <p:nvPr/>
          </p:nvSpPr>
          <p:spPr>
            <a:xfrm>
              <a:off x="6958853" y="2817159"/>
              <a:ext cx="2517420"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DATACENTERS (CLOUD)</a:t>
              </a:r>
            </a:p>
          </p:txBody>
        </p:sp>
        <p:sp>
          <p:nvSpPr>
            <p:cNvPr id="6" name="TextBox 5"/>
            <p:cNvSpPr txBox="1"/>
            <p:nvPr/>
          </p:nvSpPr>
          <p:spPr>
            <a:xfrm>
              <a:off x="6958853" y="3334224"/>
              <a:ext cx="1353576"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PC/DEVICE</a:t>
              </a:r>
            </a:p>
          </p:txBody>
        </p:sp>
        <p:sp>
          <p:nvSpPr>
            <p:cNvPr id="7" name="TextBox 6"/>
            <p:cNvSpPr txBox="1"/>
            <p:nvPr/>
          </p:nvSpPr>
          <p:spPr>
            <a:xfrm>
              <a:off x="6958853" y="3851289"/>
              <a:ext cx="1585562"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DIGITAL TAPE</a:t>
              </a:r>
            </a:p>
          </p:txBody>
        </p:sp>
        <p:sp>
          <p:nvSpPr>
            <p:cNvPr id="8" name="TextBox 7"/>
            <p:cNvSpPr txBox="1"/>
            <p:nvPr/>
          </p:nvSpPr>
          <p:spPr>
            <a:xfrm>
              <a:off x="6958853" y="4368354"/>
              <a:ext cx="1654043"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DVD/BLU-RAY</a:t>
              </a:r>
            </a:p>
          </p:txBody>
        </p:sp>
        <p:sp>
          <p:nvSpPr>
            <p:cNvPr id="9" name="TextBox 8"/>
            <p:cNvSpPr txBox="1"/>
            <p:nvPr/>
          </p:nvSpPr>
          <p:spPr>
            <a:xfrm>
              <a:off x="6958853" y="4885419"/>
              <a:ext cx="640240"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CD</a:t>
              </a:r>
            </a:p>
          </p:txBody>
        </p:sp>
      </p:grpSp>
      <p:sp>
        <p:nvSpPr>
          <p:cNvPr id="11"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THE WORLDS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DATA</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27438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1" y="-16632"/>
            <a:ext cx="12195245" cy="6874146"/>
          </a:xfrm>
          <a:prstGeom prst="rect">
            <a:avLst/>
          </a:prstGeom>
        </p:spPr>
      </p:pic>
      <p:grpSp>
        <p:nvGrpSpPr>
          <p:cNvPr id="4" name="Group 3"/>
          <p:cNvGrpSpPr/>
          <p:nvPr/>
        </p:nvGrpSpPr>
        <p:grpSpPr>
          <a:xfrm>
            <a:off x="6958731" y="2817246"/>
            <a:ext cx="2517063" cy="2584958"/>
            <a:chOff x="6958853" y="2817159"/>
            <a:chExt cx="2517420" cy="2585325"/>
          </a:xfrm>
          <a:noFill/>
        </p:grpSpPr>
        <p:sp>
          <p:nvSpPr>
            <p:cNvPr id="5" name="TextBox 4"/>
            <p:cNvSpPr txBox="1"/>
            <p:nvPr/>
          </p:nvSpPr>
          <p:spPr>
            <a:xfrm>
              <a:off x="6958853" y="2817159"/>
              <a:ext cx="2517420"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DATACENTERS (CLOUD)</a:t>
              </a:r>
            </a:p>
          </p:txBody>
        </p:sp>
        <p:sp>
          <p:nvSpPr>
            <p:cNvPr id="6" name="TextBox 5"/>
            <p:cNvSpPr txBox="1"/>
            <p:nvPr/>
          </p:nvSpPr>
          <p:spPr>
            <a:xfrm>
              <a:off x="6958853" y="3334224"/>
              <a:ext cx="1466389" cy="517078"/>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PC / DEVICE</a:t>
              </a:r>
            </a:p>
          </p:txBody>
        </p:sp>
        <p:sp>
          <p:nvSpPr>
            <p:cNvPr id="7" name="TextBox 6"/>
            <p:cNvSpPr txBox="1"/>
            <p:nvPr/>
          </p:nvSpPr>
          <p:spPr>
            <a:xfrm>
              <a:off x="6958853" y="3851289"/>
              <a:ext cx="1585562"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DIGITAL TAPE</a:t>
              </a:r>
            </a:p>
          </p:txBody>
        </p:sp>
        <p:sp>
          <p:nvSpPr>
            <p:cNvPr id="8" name="TextBox 7"/>
            <p:cNvSpPr txBox="1"/>
            <p:nvPr/>
          </p:nvSpPr>
          <p:spPr>
            <a:xfrm>
              <a:off x="6958853" y="4368354"/>
              <a:ext cx="1765330" cy="517078"/>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DVD / BLU-RAY</a:t>
              </a:r>
            </a:p>
          </p:txBody>
        </p:sp>
        <p:sp>
          <p:nvSpPr>
            <p:cNvPr id="9" name="TextBox 8"/>
            <p:cNvSpPr txBox="1"/>
            <p:nvPr/>
          </p:nvSpPr>
          <p:spPr>
            <a:xfrm>
              <a:off x="6958853" y="4885419"/>
              <a:ext cx="640240" cy="517065"/>
            </a:xfrm>
            <a:prstGeom prst="rect">
              <a:avLst/>
            </a:prstGeom>
            <a:grp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CD</a:t>
              </a:r>
            </a:p>
          </p:txBody>
        </p:sp>
      </p:grpSp>
      <p:sp>
        <p:nvSpPr>
          <p:cNvPr id="11"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THE WORLDS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DATA</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94183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1" y="-16632"/>
            <a:ext cx="12195245" cy="6874146"/>
          </a:xfrm>
          <a:prstGeom prst="rect">
            <a:avLst/>
          </a:prstGeom>
        </p:spPr>
      </p:pic>
      <p:sp>
        <p:nvSpPr>
          <p:cNvPr id="4" name="TextBox 3"/>
          <p:cNvSpPr txBox="1"/>
          <p:nvPr/>
        </p:nvSpPr>
        <p:spPr>
          <a:xfrm>
            <a:off x="9674560" y="1529393"/>
            <a:ext cx="1501571" cy="517005"/>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CLOUD / </a:t>
            </a:r>
            <a:r>
              <a:rPr kumimoji="0" lang="en-US" sz="1600" b="0" i="0" u="none" strike="noStrike" kern="0" cap="none" spc="0" normalizeH="0" baseline="0" noProof="0" dirty="0" err="1">
                <a:ln>
                  <a:noFill/>
                </a:ln>
                <a:solidFill>
                  <a:srgbClr val="FFFFFF">
                    <a:lumMod val="65000"/>
                  </a:srgbClr>
                </a:solidFill>
                <a:effectLst/>
                <a:uLnTx/>
                <a:uFillTx/>
                <a:latin typeface="Segoe UI"/>
              </a:rPr>
              <a:t>IoT</a:t>
            </a:r>
            <a:endParaRPr kumimoji="0" lang="en-US" sz="1600" b="0" i="0" u="none" strike="noStrike" kern="0" cap="none" spc="0" normalizeH="0" baseline="0" noProof="0" dirty="0">
              <a:ln>
                <a:noFill/>
              </a:ln>
              <a:solidFill>
                <a:srgbClr val="FFFFFF">
                  <a:lumMod val="65000"/>
                </a:srgbClr>
              </a:solidFill>
              <a:effectLst/>
              <a:uLnTx/>
              <a:uFillTx/>
              <a:latin typeface="Segoe UI"/>
            </a:endParaRPr>
          </a:p>
        </p:txBody>
      </p:sp>
      <p:sp>
        <p:nvSpPr>
          <p:cNvPr id="5" name="TextBox 4"/>
          <p:cNvSpPr txBox="1"/>
          <p:nvPr/>
        </p:nvSpPr>
        <p:spPr>
          <a:xfrm>
            <a:off x="9674560" y="2980792"/>
            <a:ext cx="1514898" cy="517005"/>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lumMod val="65000"/>
                  </a:srgbClr>
                </a:solidFill>
                <a:effectLst/>
                <a:uLnTx/>
                <a:uFillTx/>
                <a:latin typeface="Segoe UI"/>
              </a:rPr>
              <a:t>PC / MOBILE</a:t>
            </a:r>
          </a:p>
        </p:txBody>
      </p:sp>
      <p:sp>
        <p:nvSpPr>
          <p:cNvPr id="7"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THE WORLDS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DATA</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35709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2" y="-16632"/>
            <a:ext cx="12195243" cy="6874146"/>
          </a:xfrm>
          <a:prstGeom prst="rect">
            <a:avLst/>
          </a:prstGeom>
        </p:spPr>
      </p:pic>
      <p:sp>
        <p:nvSpPr>
          <p:cNvPr id="4" name="TextBox 3"/>
          <p:cNvSpPr txBox="1"/>
          <p:nvPr/>
        </p:nvSpPr>
        <p:spPr>
          <a:xfrm>
            <a:off x="10899672" y="1636170"/>
            <a:ext cx="1025409" cy="517005"/>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33333">
                    <a:lumMod val="50000"/>
                  </a:srgbClr>
                </a:solidFill>
                <a:effectLst/>
                <a:uLnTx/>
                <a:uFillTx/>
                <a:latin typeface="Segoe UI"/>
              </a:rPr>
              <a:t>CLOUD</a:t>
            </a:r>
          </a:p>
        </p:txBody>
      </p:sp>
      <p:sp>
        <p:nvSpPr>
          <p:cNvPr id="5" name="TextBox 4"/>
          <p:cNvSpPr txBox="1"/>
          <p:nvPr/>
        </p:nvSpPr>
        <p:spPr>
          <a:xfrm>
            <a:off x="10899671" y="4056490"/>
            <a:ext cx="1079594" cy="517005"/>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333333">
                    <a:lumMod val="50000"/>
                  </a:srgbClr>
                </a:solidFill>
                <a:effectLst/>
                <a:uLnTx/>
                <a:uFillTx/>
                <a:latin typeface="Segoe UI"/>
              </a:rPr>
              <a:t>MOBILE</a:t>
            </a:r>
          </a:p>
        </p:txBody>
      </p:sp>
      <p:sp>
        <p:nvSpPr>
          <p:cNvPr id="7"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THE WORLDS </a:t>
            </a:r>
            <a:r>
              <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DATA</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134765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 b="-2627"/>
          <a:stretch/>
        </p:blipFill>
        <p:spPr>
          <a:xfrm>
            <a:off x="0" y="-707665"/>
            <a:ext cx="12192000" cy="8341520"/>
          </a:xfrm>
          <a:prstGeom prst="rect">
            <a:avLst/>
          </a:prstGeom>
        </p:spPr>
      </p:pic>
      <p:sp>
        <p:nvSpPr>
          <p:cNvPr id="6"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Fashion and retail</a:t>
            </a:r>
          </a:p>
        </p:txBody>
      </p:sp>
    </p:spTree>
    <p:extLst>
      <p:ext uri="{BB962C8B-B14F-4D97-AF65-F5344CB8AC3E}">
        <p14:creationId xmlns:p14="http://schemas.microsoft.com/office/powerpoint/2010/main" val="33128695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91077" y="5722173"/>
            <a:ext cx="1180984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lang="en-GB" dirty="0"/>
              <a:t>EVERY COMPANY IS NOW A DATA COMPANY</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6487"/>
          <a:stretch/>
        </p:blipFill>
        <p:spPr>
          <a:xfrm>
            <a:off x="0" y="-63901"/>
            <a:ext cx="12192000" cy="7600773"/>
          </a:xfrm>
          <a:prstGeom prst="rect">
            <a:avLst/>
          </a:prstGeom>
        </p:spPr>
      </p:pic>
      <p:sp>
        <p:nvSpPr>
          <p:cNvPr id="4"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lang="en-GB" dirty="0"/>
              <a:t>Agriculture</a:t>
            </a:r>
            <a:endPar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280067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3"/>
          <p:cNvSpPr txBox="1">
            <a:spLocks/>
          </p:cNvSpPr>
          <p:nvPr/>
        </p:nvSpPr>
        <p:spPr>
          <a:xfrm>
            <a:off x="518585" y="228601"/>
            <a:ext cx="11152716" cy="747897"/>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684213" rtl="0" eaLnBrk="0" fontAlgn="base" latinLnBrk="0" hangingPunct="0">
              <a:lnSpc>
                <a:spcPct val="90000"/>
              </a:lnSpc>
              <a:spcBef>
                <a:spcPct val="0"/>
              </a:spcBef>
              <a:spcAft>
                <a:spcPct val="0"/>
              </a:spcAft>
              <a:buClrTx/>
              <a:buSzTx/>
              <a:buFontTx/>
              <a:buNone/>
              <a:tabLst/>
              <a:defRPr/>
            </a:pPr>
            <a:r>
              <a:rPr kumimoji="0" lang="en-GB" sz="5400" b="0"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rPr>
              <a:t>Science and Research</a:t>
            </a:r>
            <a:endParaRPr kumimoji="0" lang="en-GB" sz="5400" b="1" i="0" u="none" strike="noStrike" kern="1200" cap="all" spc="-113" normalizeH="0" baseline="0" noProof="0"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10148997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LIGHT COLOR TEMPLATE">
  <a:themeElements>
    <a:clrScheme name="HR Global">
      <a:dk1>
        <a:srgbClr val="505050"/>
      </a:dk1>
      <a:lt1>
        <a:srgbClr val="FFFFFF"/>
      </a:lt1>
      <a:dk2>
        <a:srgbClr val="0078D7"/>
      </a:dk2>
      <a:lt2>
        <a:srgbClr val="F0F0F0"/>
      </a:lt2>
      <a:accent1>
        <a:srgbClr val="00188F"/>
      </a:accent1>
      <a:accent2>
        <a:srgbClr val="0078D7"/>
      </a:accent2>
      <a:accent3>
        <a:srgbClr val="5C2D91"/>
      </a:accent3>
      <a:accent4>
        <a:srgbClr val="107C10"/>
      </a:accent4>
      <a:accent5>
        <a:srgbClr val="FFB90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5.xml><?xml version="1.0" encoding="utf-8"?>
<a:theme xmlns:a="http://schemas.openxmlformats.org/drawingml/2006/main" name="13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1_Bing 169 Dark Templa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Segoe">
      <a:majorFont>
        <a:latin typeface="Segoe"/>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8.xml><?xml version="1.0" encoding="utf-8"?>
<a:theme xmlns:a="http://schemas.openxmlformats.org/drawingml/2006/main" name="2_Metro Template-Template Blue">
  <a:themeElements>
    <a:clrScheme name="ResearchNext">
      <a:dk1>
        <a:srgbClr val="0072C6"/>
      </a:dk1>
      <a:lt1>
        <a:srgbClr val="FFFFFF"/>
      </a:lt1>
      <a:dk2>
        <a:srgbClr val="0072C6"/>
      </a:dk2>
      <a:lt2>
        <a:srgbClr val="FFFF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6207</TotalTime>
  <Words>966</Words>
  <Application>Microsoft Office PowerPoint</Application>
  <PresentationFormat>Widescreen</PresentationFormat>
  <Paragraphs>279</Paragraphs>
  <Slides>20</Slides>
  <Notes>18</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20</vt:i4>
      </vt:variant>
    </vt:vector>
  </HeadingPairs>
  <TitlesOfParts>
    <vt:vector size="43" baseType="lpstr">
      <vt:lpstr>Arial Unicode MS</vt:lpstr>
      <vt:lpstr>MS PGothic</vt:lpstr>
      <vt:lpstr>Arial</vt:lpstr>
      <vt:lpstr>Calibri</vt:lpstr>
      <vt:lpstr>Cambria Math</vt:lpstr>
      <vt:lpstr>Consolas</vt:lpstr>
      <vt:lpstr>Segoe</vt:lpstr>
      <vt:lpstr>Segoe Light</vt:lpstr>
      <vt:lpstr>Segoe Print</vt:lpstr>
      <vt:lpstr>Segoe UI</vt:lpstr>
      <vt:lpstr>Segoe UI Light</vt:lpstr>
      <vt:lpstr>Segoe UI Semibold</vt:lpstr>
      <vt:lpstr>Segoe UI Semilight</vt:lpstr>
      <vt:lpstr>Wingdings</vt:lpstr>
      <vt:lpstr>COLOR TEMPLATE</vt:lpstr>
      <vt:lpstr>2_COLOR TEMPLATE</vt:lpstr>
      <vt:lpstr>1_LIGHT COLOR TEMPLATE</vt:lpstr>
      <vt:lpstr>4_BUILD CHARCOAL BACKGROUND</vt:lpstr>
      <vt:lpstr>13_Metro Template Colored Titles Segoe UI 16x9</vt:lpstr>
      <vt:lpstr>1_Microsoft AzureCon 2015 Template - Color</vt:lpstr>
      <vt:lpstr>1_Bing 169 Dark Template</vt:lpstr>
      <vt:lpstr>2_Metro Template-Template Blue</vt:lpstr>
      <vt:lpstr>MS Cognitive Services Walking Deck</vt:lpstr>
      <vt:lpstr>What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Driven By Data</vt:lpstr>
      <vt:lpstr>PowerPoint Presentation</vt:lpstr>
      <vt:lpstr>Cortana  Intelligence Suite</vt:lpstr>
      <vt:lpstr>Transform data into intelligent action with Cortana Intelligence</vt:lpstr>
      <vt:lpstr>Here are some examples of how  our customers are staying ahead</vt:lpstr>
      <vt:lpstr>Cortana Intelligence: Data to Intelligent Action</vt:lpstr>
      <vt:lpstr>Cortana Intelligence: Data to Intelligent Action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Amy Nicholson</dc:creator>
  <cp:lastModifiedBy>Amy Nicholson</cp:lastModifiedBy>
  <cp:revision>62</cp:revision>
  <dcterms:created xsi:type="dcterms:W3CDTF">2016-04-06T15:14:53Z</dcterms:created>
  <dcterms:modified xsi:type="dcterms:W3CDTF">2016-09-07T14:26:58Z</dcterms:modified>
</cp:coreProperties>
</file>